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</p:sldIdLst>
  <p:sldSz cy="5143500" cx="9144000"/>
  <p:notesSz cx="6858000" cy="9144000"/>
  <p:embeddedFontLst>
    <p:embeddedFont>
      <p:font typeface="Noto Sans ExtraLight"/>
      <p:regular r:id="rId163"/>
      <p:bold r:id="rId164"/>
      <p:italic r:id="rId165"/>
      <p:boldItalic r:id="rId166"/>
    </p:embeddedFont>
    <p:embeddedFont>
      <p:font typeface="Noto Sans KR"/>
      <p:regular r:id="rId167"/>
      <p:bold r:id="rId168"/>
    </p:embeddedFont>
    <p:embeddedFont>
      <p:font typeface="Poppins"/>
      <p:regular r:id="rId169"/>
      <p:bold r:id="rId170"/>
      <p:italic r:id="rId171"/>
      <p:boldItalic r:id="rId172"/>
    </p:embeddedFont>
    <p:embeddedFont>
      <p:font typeface="Noto Sans Light"/>
      <p:regular r:id="rId173"/>
      <p:bold r:id="rId174"/>
      <p:italic r:id="rId175"/>
      <p:boldItalic r:id="rId176"/>
    </p:embeddedFont>
    <p:embeddedFont>
      <p:font typeface="Helvetica Neue"/>
      <p:regular r:id="rId177"/>
      <p:bold r:id="rId178"/>
      <p:italic r:id="rId179"/>
      <p:boldItalic r:id="rId180"/>
    </p:embeddedFont>
    <p:embeddedFont>
      <p:font typeface="Roboto Mono"/>
      <p:regular r:id="rId181"/>
      <p:bold r:id="rId182"/>
      <p:italic r:id="rId183"/>
      <p:boldItalic r:id="rId184"/>
    </p:embeddedFont>
    <p:embeddedFont>
      <p:font typeface="Noto Sans JP"/>
      <p:regular r:id="rId185"/>
      <p:bold r:id="rId1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A9DF49-154F-41C9-87CF-C327AED804E7}">
  <a:tblStyle styleId="{01A9DF49-154F-41C9-87CF-C327AED804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186" Type="http://schemas.openxmlformats.org/officeDocument/2006/relationships/font" Target="fonts/NotoSansJP-bold.fntdata"/><Relationship Id="rId185" Type="http://schemas.openxmlformats.org/officeDocument/2006/relationships/font" Target="fonts/NotoSansJP-regular.fntdata"/><Relationship Id="rId49" Type="http://schemas.openxmlformats.org/officeDocument/2006/relationships/slide" Target="slides/slide42.xml"/><Relationship Id="rId184" Type="http://schemas.openxmlformats.org/officeDocument/2006/relationships/font" Target="fonts/RobotoMono-boldItalic.fntdata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font" Target="fonts/RobotoMono-italic.fntdata"/><Relationship Id="rId32" Type="http://schemas.openxmlformats.org/officeDocument/2006/relationships/slide" Target="slides/slide25.xml"/><Relationship Id="rId182" Type="http://schemas.openxmlformats.org/officeDocument/2006/relationships/font" Target="fonts/RobotoMono-bold.fntdata"/><Relationship Id="rId35" Type="http://schemas.openxmlformats.org/officeDocument/2006/relationships/slide" Target="slides/slide28.xml"/><Relationship Id="rId181" Type="http://schemas.openxmlformats.org/officeDocument/2006/relationships/font" Target="fonts/RobotoMono-regular.fntdata"/><Relationship Id="rId34" Type="http://schemas.openxmlformats.org/officeDocument/2006/relationships/slide" Target="slides/slide27.xml"/><Relationship Id="rId180" Type="http://schemas.openxmlformats.org/officeDocument/2006/relationships/font" Target="fonts/HelveticaNeue-boldItalic.fntdata"/><Relationship Id="rId37" Type="http://schemas.openxmlformats.org/officeDocument/2006/relationships/slide" Target="slides/slide30.xml"/><Relationship Id="rId176" Type="http://schemas.openxmlformats.org/officeDocument/2006/relationships/font" Target="fonts/NotoSansLight-boldItalic.fntdata"/><Relationship Id="rId36" Type="http://schemas.openxmlformats.org/officeDocument/2006/relationships/slide" Target="slides/slide29.xml"/><Relationship Id="rId175" Type="http://schemas.openxmlformats.org/officeDocument/2006/relationships/font" Target="fonts/NotoSansLight-italic.fntdata"/><Relationship Id="rId39" Type="http://schemas.openxmlformats.org/officeDocument/2006/relationships/slide" Target="slides/slide32.xml"/><Relationship Id="rId174" Type="http://schemas.openxmlformats.org/officeDocument/2006/relationships/font" Target="fonts/NotoSansLight-bold.fntdata"/><Relationship Id="rId38" Type="http://schemas.openxmlformats.org/officeDocument/2006/relationships/slide" Target="slides/slide31.xml"/><Relationship Id="rId173" Type="http://schemas.openxmlformats.org/officeDocument/2006/relationships/font" Target="fonts/NotoSansLight-regular.fntdata"/><Relationship Id="rId179" Type="http://schemas.openxmlformats.org/officeDocument/2006/relationships/font" Target="fonts/HelveticaNeue-italic.fntdata"/><Relationship Id="rId178" Type="http://schemas.openxmlformats.org/officeDocument/2006/relationships/font" Target="fonts/HelveticaNeue-bold.fntdata"/><Relationship Id="rId177" Type="http://schemas.openxmlformats.org/officeDocument/2006/relationships/font" Target="fonts/HelveticaNeue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font" Target="fonts/Poppins-boldItalic.fntdata"/><Relationship Id="rId65" Type="http://schemas.openxmlformats.org/officeDocument/2006/relationships/slide" Target="slides/slide58.xml"/><Relationship Id="rId171" Type="http://schemas.openxmlformats.org/officeDocument/2006/relationships/font" Target="fonts/Poppins-italic.fntdata"/><Relationship Id="rId68" Type="http://schemas.openxmlformats.org/officeDocument/2006/relationships/slide" Target="slides/slide61.xml"/><Relationship Id="rId170" Type="http://schemas.openxmlformats.org/officeDocument/2006/relationships/font" Target="fonts/Poppins-bold.fntdata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font" Target="fonts/NotoSansExtraLight-italic.fntdata"/><Relationship Id="rId69" Type="http://schemas.openxmlformats.org/officeDocument/2006/relationships/slide" Target="slides/slide62.xml"/><Relationship Id="rId164" Type="http://schemas.openxmlformats.org/officeDocument/2006/relationships/font" Target="fonts/NotoSansExtraLight-bold.fntdata"/><Relationship Id="rId163" Type="http://schemas.openxmlformats.org/officeDocument/2006/relationships/font" Target="fonts/NotoSansExtraLight-regular.fntdata"/><Relationship Id="rId162" Type="http://schemas.openxmlformats.org/officeDocument/2006/relationships/slide" Target="slides/slide155.xml"/><Relationship Id="rId169" Type="http://schemas.openxmlformats.org/officeDocument/2006/relationships/font" Target="fonts/Poppins-regular.fntdata"/><Relationship Id="rId168" Type="http://schemas.openxmlformats.org/officeDocument/2006/relationships/font" Target="fonts/NotoSansKR-bold.fntdata"/><Relationship Id="rId167" Type="http://schemas.openxmlformats.org/officeDocument/2006/relationships/font" Target="fonts/NotoSansKR-regular.fntdata"/><Relationship Id="rId166" Type="http://schemas.openxmlformats.org/officeDocument/2006/relationships/font" Target="fonts/NotoSansExtraLight-boldItalic.fntdata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b0b16647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안녕하세요, 카카오뱅크 펀드 시스템 구축에 날개를 달아준 사내 스프링부트 스타터 라이브러리 이야기에 대해 소개하려고 온 카카오뱅크 투자개발팀의 손수민입니다.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36b0b166470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본격적으로 펀드 시스템을 어떻게 분리했는지 말씀드리기에 앞서, 먼저 저희 회사가 겪었던 ‘거대한 단일 시스템’의 문제에대한 이야기부터 해보려고 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어느 회사든 초기에 서비스를 만들다 보면, 모든 기능이 한 프로젝트에 통합된 형태로 시작하곤 할겁니다.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이걸 흔히 </a:t>
            </a:r>
            <a:r>
              <a:rPr b="1" lang="ko">
                <a:solidFill>
                  <a:schemeClr val="dk1"/>
                </a:solidFill>
              </a:rPr>
              <a:t>모놀리식 아키텍처</a:t>
            </a:r>
            <a:r>
              <a:rPr lang="ko">
                <a:solidFill>
                  <a:schemeClr val="dk1"/>
                </a:solidFill>
              </a:rPr>
              <a:t>라고 하죠. 소프트웨어의 모든 구성요소가 하나의 프로젝트 안에 저 사진처럼 얽혀 있는 구조입니다.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많은 오래된 레거시 시스템이 이런 구조를 가지고 있을거구요.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 구조는 </a:t>
            </a:r>
            <a:r>
              <a:rPr b="1" lang="ko">
                <a:solidFill>
                  <a:schemeClr val="dk1"/>
                </a:solidFill>
              </a:rPr>
              <a:t>처음엔 단순하고 빠르게 개발할 수 있다는 장점</a:t>
            </a:r>
            <a:r>
              <a:rPr lang="ko">
                <a:solidFill>
                  <a:schemeClr val="dk1"/>
                </a:solidFill>
              </a:rPr>
              <a:t>이 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그런데 규모가 커지면 이야기가 달라집니다.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5" name="Google Shape;1515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또, 거래가 가능한 직원인지도 검증을</a:t>
            </a:r>
            <a:r>
              <a:rPr lang="ko">
                <a:solidFill>
                  <a:schemeClr val="dk1"/>
                </a:solidFill>
              </a:rPr>
              <a:t>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이런 거래가 가능한 직원을 회계처리가 가능한 직원이라고도 하는데요, </a:t>
            </a:r>
            <a:r>
              <a:rPr lang="ko"/>
              <a:t>회사의 돈의 움직임에 관여할 수 있는 직원입니다.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펀드에서 입출금통장으로 돈이 왔다갔다하는건 회사의 돈이 왔다갔다 하는거잖아요? 이걸 회계라고 하고, 이런 권한을 검증해야 합니다. 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0" name="Google Shape;1530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다음으로는, 돈의 움직임이다보니 꼭 거래 관련 증적을 거래 증적 관련 시스템에 남겨놔야하고요, 그 이후에 출금 요청을 할 수 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 이후 완료 응답에 대해서도 증적을 남겨야해요.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5" name="Google Shape;1545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이렇게 </a:t>
            </a:r>
            <a:r>
              <a:rPr lang="ko"/>
              <a:t>코어뱅킹</a:t>
            </a:r>
            <a:r>
              <a:rPr lang="ko"/>
              <a:t> api 호출을 할때, 단순히 요청을 주고 받는 것 뿐만아니라 꼭 작성해야하는 부가 코드들이 있는데요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핵심 api 호출 외에 부가 코드들을 어떻게 작성해 볼 수 있을까요? 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0" name="Google Shape;1560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가장 단순한 방법은, </a:t>
            </a:r>
            <a:r>
              <a:rPr b="1" lang="ko">
                <a:solidFill>
                  <a:schemeClr val="dk1"/>
                </a:solidFill>
              </a:rPr>
              <a:t>클라이언트 호출 코드 앞뒤에 순차적으로 부가기능을 넣는 방식</a:t>
            </a:r>
            <a:r>
              <a:rPr lang="ko">
                <a:solidFill>
                  <a:schemeClr val="dk1"/>
                </a:solidFill>
              </a:rPr>
              <a:t>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외부 API를 호출하는 계층에서 부가 로직을 함께 넣을 수도 있고,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아니면 이걸 하나의 비즈니스 로직으로 보고 </a:t>
            </a:r>
            <a:r>
              <a:rPr b="1" lang="ko">
                <a:solidFill>
                  <a:schemeClr val="dk1"/>
                </a:solidFill>
              </a:rPr>
              <a:t>서비스 단에서 처리</a:t>
            </a:r>
            <a:r>
              <a:rPr lang="ko">
                <a:solidFill>
                  <a:schemeClr val="dk1"/>
                </a:solidFill>
              </a:rPr>
              <a:t>할 수도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28:46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2" name="Google Shape;1572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요청 전후에 끼워 넣어야 하는 부가 로직들을, 각 프로그램에서 </a:t>
            </a:r>
            <a:r>
              <a:rPr b="1" lang="ko">
                <a:solidFill>
                  <a:schemeClr val="dk1"/>
                </a:solidFill>
              </a:rPr>
              <a:t>각 개발자가 자유롭게 작성할 수 있도록</a:t>
            </a:r>
            <a:r>
              <a:rPr lang="ko">
                <a:solidFill>
                  <a:schemeClr val="dk1"/>
                </a:solidFill>
              </a:rPr>
              <a:t> 할수도 있어요.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하지만 이렇게 되면, 같은 사내 API를 호출하더라도 </a:t>
            </a:r>
            <a:r>
              <a:rPr b="1" lang="ko">
                <a:solidFill>
                  <a:schemeClr val="dk1"/>
                </a:solidFill>
              </a:rPr>
              <a:t>프로젝트마다 구현 방식이 제각각</a:t>
            </a:r>
            <a:r>
              <a:rPr lang="ko">
                <a:solidFill>
                  <a:schemeClr val="dk1"/>
                </a:solidFill>
              </a:rPr>
              <a:t>일 수 있고,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각자의 스타일대로 구현된 로직은 </a:t>
            </a:r>
            <a:r>
              <a:rPr b="1" lang="ko">
                <a:solidFill>
                  <a:schemeClr val="dk1"/>
                </a:solidFill>
              </a:rPr>
              <a:t>파악이나 유지보수가 점점 어려워집니다.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나중에 개발자가 변경되었을 때,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“이 API 요청 앞뒤에 어떤 부가 처리가 붙어 있는지”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</a:t>
            </a:r>
            <a:r>
              <a:rPr b="1" lang="ko">
                <a:solidFill>
                  <a:schemeClr val="dk1"/>
                </a:solidFill>
              </a:rPr>
              <a:t>파악이 어려워지고</a:t>
            </a:r>
            <a:r>
              <a:rPr lang="ko">
                <a:solidFill>
                  <a:schemeClr val="dk1"/>
                </a:solidFill>
              </a:rPr>
              <a:t>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감사나 정책 변경 요청이 들어왔을 때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</a:t>
            </a:r>
            <a:r>
              <a:rPr b="1" lang="ko">
                <a:solidFill>
                  <a:schemeClr val="dk1"/>
                </a:solidFill>
              </a:rPr>
              <a:t>“어디에 어떤 검증 코드가 숨어 있는지” 추적하기 힘든 상황</a:t>
            </a:r>
            <a:r>
              <a:rPr lang="ko">
                <a:solidFill>
                  <a:schemeClr val="dk1"/>
                </a:solidFill>
              </a:rPr>
              <a:t>이 생길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어떻게 하면 </a:t>
            </a:r>
            <a:r>
              <a:rPr b="1" lang="ko">
                <a:solidFill>
                  <a:schemeClr val="dk1"/>
                </a:solidFill>
              </a:rPr>
              <a:t>사내 API 요청 시 반드시 필요한 공통 처리 로직을</a:t>
            </a:r>
            <a:r>
              <a:rPr lang="ko">
                <a:solidFill>
                  <a:schemeClr val="dk1"/>
                </a:solidFill>
              </a:rPr>
              <a:t>,</a:t>
            </a:r>
            <a:r>
              <a:rPr b="1" lang="ko">
                <a:solidFill>
                  <a:schemeClr val="dk1"/>
                </a:solidFill>
              </a:rPr>
              <a:t> </a:t>
            </a:r>
            <a:r>
              <a:rPr b="1" lang="ko">
                <a:solidFill>
                  <a:schemeClr val="dk1"/>
                </a:solidFill>
              </a:rPr>
              <a:t>각 프로젝트에서 </a:t>
            </a:r>
            <a:r>
              <a:rPr b="1" lang="ko">
                <a:solidFill>
                  <a:schemeClr val="dk1"/>
                </a:solidFill>
              </a:rPr>
              <a:t>유연하게 확장</a:t>
            </a:r>
            <a:r>
              <a:rPr lang="ko">
                <a:solidFill>
                  <a:schemeClr val="dk1"/>
                </a:solidFill>
              </a:rPr>
              <a:t>하면서 </a:t>
            </a:r>
            <a:r>
              <a:rPr b="1" lang="ko">
                <a:solidFill>
                  <a:schemeClr val="dk1"/>
                </a:solidFill>
              </a:rPr>
              <a:t>구현의 일관성을 유지하고, 추적 가능하게 할 수 있을까요?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3" name="Google Shape;1583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그래서 저희는 </a:t>
            </a:r>
            <a:r>
              <a:rPr b="1" lang="ko">
                <a:solidFill>
                  <a:schemeClr val="dk1"/>
                </a:solidFill>
              </a:rPr>
              <a:t>Client 호출 과정을 </a:t>
            </a:r>
            <a:r>
              <a:rPr b="1"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Handler</a:t>
            </a:r>
            <a:r>
              <a:rPr b="1" lang="ko">
                <a:solidFill>
                  <a:schemeClr val="dk1"/>
                </a:solidFill>
              </a:rPr>
              <a:t>라는 인터페이스로 추상화</a:t>
            </a:r>
            <a:r>
              <a:rPr lang="ko">
                <a:solidFill>
                  <a:schemeClr val="dk1"/>
                </a:solidFill>
              </a:rPr>
              <a:t>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그리고 각 관심사에 맞는 처리를 하고 싶을 때는,</a:t>
            </a:r>
            <a:br>
              <a:rPr lang="ko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 그에 해당하는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Handler</a:t>
            </a:r>
            <a:r>
              <a:rPr lang="ko">
                <a:solidFill>
                  <a:schemeClr val="dk1"/>
                </a:solidFill>
              </a:rPr>
              <a:t>를 만들어 </a:t>
            </a:r>
            <a:r>
              <a:rPr b="1" lang="ko">
                <a:solidFill>
                  <a:schemeClr val="dk1"/>
                </a:solidFill>
              </a:rPr>
              <a:t>메서드 하나만 구현</a:t>
            </a:r>
            <a:r>
              <a:rPr lang="ko">
                <a:solidFill>
                  <a:schemeClr val="dk1"/>
                </a:solidFill>
              </a:rPr>
              <a:t>하면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Handler</a:t>
            </a:r>
            <a:r>
              <a:rPr lang="ko">
                <a:solidFill>
                  <a:schemeClr val="dk1"/>
                </a:solidFill>
              </a:rPr>
              <a:t>는 </a:t>
            </a:r>
            <a:r>
              <a:rPr b="1" lang="ko">
                <a:solidFill>
                  <a:schemeClr val="dk1"/>
                </a:solidFill>
              </a:rPr>
              <a:t>자신의 로직을 수행한 뒤 다음 </a:t>
            </a:r>
            <a:r>
              <a:rPr b="1"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Handler</a:t>
            </a:r>
            <a:r>
              <a:rPr b="1" lang="ko">
                <a:solidFill>
                  <a:schemeClr val="dk1"/>
                </a:solidFill>
              </a:rPr>
              <a:t>를 호출하는</a:t>
            </a:r>
            <a:br>
              <a:rPr b="1"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</a:t>
            </a:r>
            <a:r>
              <a:rPr b="1" lang="ko">
                <a:solidFill>
                  <a:schemeClr val="dk1"/>
                </a:solidFill>
              </a:rPr>
              <a:t>체인 방식(Chain of Responsibility)</a:t>
            </a:r>
            <a:r>
              <a:rPr lang="ko">
                <a:solidFill>
                  <a:schemeClr val="dk1"/>
                </a:solidFill>
              </a:rPr>
              <a:t> 으로 동작하기 때문에,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필요한 로직만 끼워 넣고, </a:t>
            </a:r>
            <a:r>
              <a:rPr b="1" lang="ko">
                <a:solidFill>
                  <a:schemeClr val="dk1"/>
                </a:solidFill>
              </a:rPr>
              <a:t>전체 흐름은 일관되게 유지할 수 있습니다.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1" name="Google Shape;1631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저희도 이 방법을 사용해, 핵심 API 호출 부분은 라이브러리 내부에 추상화된 형식으로 제공하고,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부가 기능은 </a:t>
            </a:r>
            <a:r>
              <a:rPr lang="ko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ClientHandler</a:t>
            </a:r>
            <a:r>
              <a:rPr lang="ko">
                <a:solidFill>
                  <a:schemeClr val="dk1"/>
                </a:solidFill>
              </a:rPr>
              <a:t> 인터페이스로 분리해 관심사에 맞게 구현하도록 했어요. 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6" name="Google Shape;1646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이렇게 ClientHandler라는 인터페이스를 만들고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7" name="Google Shape;1657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handle이라는 메서드를 선언합니다.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모놀리식 아키텍처는 </a:t>
            </a:r>
            <a:r>
              <a:rPr b="1" lang="ko">
                <a:solidFill>
                  <a:schemeClr val="dk1"/>
                </a:solidFill>
              </a:rPr>
              <a:t>작은 장애가 전체 시스템 장애로 확산될 수 있고</a:t>
            </a:r>
            <a:r>
              <a:rPr lang="ko">
                <a:solidFill>
                  <a:schemeClr val="dk1"/>
                </a:solidFill>
              </a:rPr>
              <a:t>,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8" name="Google Shape;1668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핸들러의 실행 순서를 구현하는 getOrder라는 메서드도 만들어 놨어요.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9" name="Google Shape;1679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이렇게, 각 구현체에서는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1" name="Google Shape;1691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handle 메서드를 구현해 자신의 할 일을 하고 다음 핸들러를 호출하면 돼요.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 핸들러는 거래가능 부서인지를 검증하는 핸들러니까,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거래가능한 부서인지 검증하는 한가지 역할만 하고 다음 핸들러를 호출하면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3" name="Google Shape;1703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이렇게 Client호출 과정을 Handler라는 인터페이스로 추상화하</a:t>
            </a:r>
            <a:r>
              <a:rPr lang="ko">
                <a:solidFill>
                  <a:schemeClr val="dk1"/>
                </a:solidFill>
              </a:rPr>
              <a:t>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필요한 기능을 한가지 일만하는 Handler로 구현하고, 이 Handler들이 등록된 순서대로 체인처럼 연쇄 실행이 되게 만들어요.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 결과 </a:t>
            </a:r>
            <a:r>
              <a:rPr b="1" lang="ko">
                <a:solidFill>
                  <a:schemeClr val="dk1"/>
                </a:solidFill>
              </a:rPr>
              <a:t>핵심 로직과 부가 처리 로직을 깔끔하게 분리</a:t>
            </a:r>
            <a:r>
              <a:rPr lang="ko">
                <a:solidFill>
                  <a:schemeClr val="dk1"/>
                </a:solidFill>
              </a:rPr>
              <a:t>할 수 있었습니다.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2" name="Google Shape;1722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새로운 부가기능이 추가되게 된다면, </a:t>
            </a:r>
            <a:r>
              <a:rPr lang="ko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Handler</a:t>
            </a:r>
            <a:r>
              <a:rPr lang="ko">
                <a:solidFill>
                  <a:schemeClr val="dk1"/>
                </a:solidFill>
              </a:rPr>
              <a:t> 구현체만 추가하면 되므로 확장성이 </a:t>
            </a:r>
            <a:r>
              <a:rPr lang="ko">
                <a:solidFill>
                  <a:schemeClr val="dk1"/>
                </a:solidFill>
              </a:rPr>
              <a:t>뛰어나죠?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2" name="Google Shape;1742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이렇게 사내 api 통신을 추상화한 http client 추상화 모듈에서는요,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클라이언트의 동작 방식이나 요청·응답 포맷을 일일이 알지 못해도, 라이브러리만 가져다 쓰면 바로 통신할 수 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또한 요청 전·후에 필요한 부가기능은 확장 포인트를 통해 손쉽게 커스터마이징할 수 있도록 하여 단위시스템마다 필요한 기능들을 끼워넣을 수 있게 했습니다.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4" name="Google Shape;1754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다음은 </a:t>
            </a:r>
            <a:r>
              <a:rPr lang="ko">
                <a:solidFill>
                  <a:schemeClr val="dk1"/>
                </a:solidFill>
              </a:rPr>
              <a:t>마지막으로 </a:t>
            </a:r>
            <a:r>
              <a:rPr lang="ko">
                <a:solidFill>
                  <a:schemeClr val="dk1"/>
                </a:solidFill>
              </a:rPr>
              <a:t>분산 트레이싱 기능에 대한 이야기를 해볼거에요.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저희도 시중의 분산 트레이싱 라이브러리를 사용하고요, 이 시중 라이브러리를 한 번 더 추상화해서 사용할 수 </a:t>
            </a:r>
            <a:r>
              <a:rPr lang="ko">
                <a:solidFill>
                  <a:schemeClr val="dk1"/>
                </a:solidFill>
              </a:rPr>
              <a:t>있는 기능도</a:t>
            </a:r>
            <a:r>
              <a:rPr lang="ko">
                <a:solidFill>
                  <a:schemeClr val="dk1"/>
                </a:solidFill>
              </a:rPr>
              <a:t> 제공해요.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32:20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0" name="Google Shape;1760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분산트레이싱이라는 개념에 대해 간략하게 소개를 드려 볼게요.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이렇게 분산된 시스템에서 어느 한 곳에 문제가 생기면 어떻게 파악할</a:t>
            </a:r>
            <a:r>
              <a:rPr lang="ko"/>
              <a:t>까요?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또, 한 요청이 다른 시스템으로 전파될 때 어디서부터 시작된 요청인지 어떻게 파악할 수 있을까요?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5" name="Google Shape;1785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각 프로그램에 들어가 아래처럼 로그 켜서 한땀한땀 확인할 수 있을거에요.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5" name="Google Shape;1795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하지만.. 이렇게 확인하는건 거의 불가능하겠죠?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기능을 수정하려 해도 어디에 영향을 미칠지 예측하기 어렵고</a:t>
            </a:r>
            <a:r>
              <a:rPr lang="ko">
                <a:solidFill>
                  <a:schemeClr val="dk1"/>
                </a:solidFill>
              </a:rPr>
              <a:t>,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8" name="Google Shape;1808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이렇게 쌓인 로그만으로는 어떤 서비스로부터 온 요청인지 인과관계 파악이 어렵구요,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실시간 요청이 많아지게 된다면 대량의 로그에서 의미 있는 정보를 찾기 어려워요.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그렇다면 이런 문제를 어떻게 해결해 볼 수 있을까요?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0" name="Google Shape;1820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이미 시중에는 이런 분산 시스템 환경에서 요청 흐름을 추적하여 병목 지점, 오류, 지연 구간 등을 식별할 수 있는 라이브러리들이 많이 있습니다.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5" name="Google Shape;1835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이런 라이브러리를 활용하면, 별다른 처리없이 시스템에 일어나는 일들을 수집하고, 자동으로 계측해 한눈에 파악하는 형태로도 제공을 합니다.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7" name="Google Shape;1857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이렇게 수집한 정보들을 잘 시각화한 UI를 이용해 보기 쉽게 확인할 수도 있어요.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7" name="Google Shape;1877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요청에 대해 오류가 발생하면, 발생지점을 파악하기도 쉽습니다.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9" name="Google Shape;1899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또, 각 요청을 처리하는데 걸리는 시간을 측정해주어서, 병목 지점을 파악해, 해당 부분의 성능을 개선할 수도 있습니다. 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9" name="Google Shape;1919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그렇다면 분산트레이싱에서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한 </a:t>
            </a:r>
            <a:r>
              <a:rPr lang="ko">
                <a:solidFill>
                  <a:schemeClr val="dk1"/>
                </a:solidFill>
              </a:rPr>
              <a:t>요청을 어떻게 식별</a:t>
            </a:r>
            <a:r>
              <a:rPr lang="ko">
                <a:solidFill>
                  <a:schemeClr val="dk1"/>
                </a:solidFill>
              </a:rPr>
              <a:t>하고,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그리고 그 요청의 식별 </a:t>
            </a:r>
            <a:r>
              <a:rPr b="1" lang="ko">
                <a:solidFill>
                  <a:schemeClr val="dk1"/>
                </a:solidFill>
              </a:rPr>
              <a:t>정보를 어떻게 계측 </a:t>
            </a:r>
            <a:r>
              <a:rPr b="1" lang="ko">
                <a:solidFill>
                  <a:schemeClr val="dk1"/>
                </a:solidFill>
              </a:rPr>
              <a:t>하며,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요청이 </a:t>
            </a:r>
            <a:r>
              <a:rPr b="1" lang="ko">
                <a:solidFill>
                  <a:schemeClr val="dk1"/>
                </a:solidFill>
              </a:rPr>
              <a:t>여러 시스템을 오고갈 때</a:t>
            </a:r>
            <a:r>
              <a:rPr lang="ko">
                <a:solidFill>
                  <a:schemeClr val="dk1"/>
                </a:solidFill>
              </a:rPr>
              <a:t>,</a:t>
            </a:r>
            <a:r>
              <a:rPr b="1" lang="ko">
                <a:solidFill>
                  <a:schemeClr val="dk1"/>
                </a:solidFill>
              </a:rPr>
              <a:t>어떻게 요청의 context를 다른 시스템으로 전파할</a:t>
            </a:r>
            <a:r>
              <a:rPr b="1" lang="ko">
                <a:solidFill>
                  <a:schemeClr val="dk1"/>
                </a:solidFill>
              </a:rPr>
              <a:t>까요?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모두 시중에 있는 라이브러리가 제공해주는 기능이에요.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34:04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9" name="Google Shape;1929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요청의 식별은요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9" name="Google Shape;1939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한 요청을 trace라고 부르고, 요청 처음부터 끝까지 전체적으로 한가지 trace_id를 가지고 있어 같은 요청인지 식별을 할 수 있고요,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0" name="Google Shape;1960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 trace_id는 한 요청에 한개가 생성됩니다.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빌드나 테스트, 배포 시간도 점점 길어지게 됩니다.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3" name="Google Shape;1983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각 메서드나, 호출 단위는 span이라는 것으로 나뉘고 </a:t>
            </a:r>
            <a:r>
              <a:rPr lang="ko"/>
              <a:t>또 </a:t>
            </a:r>
            <a:r>
              <a:rPr lang="ko"/>
              <a:t>나뉘고</a:t>
            </a:r>
            <a:r>
              <a:rPr lang="ko"/>
              <a:t>요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0" name="Google Shape;2010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식별가능하게 span_id라는 것을 가지고 있습니다. 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9" name="Google Shape;2039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</a:t>
            </a:r>
            <a:r>
              <a:rPr lang="ko">
                <a:solidFill>
                  <a:schemeClr val="dk1"/>
                </a:solidFill>
              </a:rPr>
              <a:t>요청에 남은 식별 </a:t>
            </a:r>
            <a:r>
              <a:rPr b="1" lang="ko">
                <a:solidFill>
                  <a:schemeClr val="dk1"/>
                </a:solidFill>
              </a:rPr>
              <a:t>정보를 </a:t>
            </a:r>
            <a:r>
              <a:rPr b="1" lang="ko">
                <a:solidFill>
                  <a:schemeClr val="dk1"/>
                </a:solidFill>
              </a:rPr>
              <a:t>어떻게 계측할까요?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9" name="Google Shape;2049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시중 라이브러리에서 자동으로 계측을 해주기도 하고요, 개발자가 직접 수동으로 계측을 하기도 합니다.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4" name="Google Shape;2064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사용하는 라이브러리마다 자동으로 계측</a:t>
            </a:r>
            <a:r>
              <a:rPr lang="ko">
                <a:solidFill>
                  <a:schemeClr val="dk1"/>
                </a:solidFill>
              </a:rPr>
              <a:t>하는 </a:t>
            </a:r>
            <a:r>
              <a:rPr lang="ko">
                <a:solidFill>
                  <a:schemeClr val="dk1"/>
                </a:solidFill>
              </a:rPr>
              <a:t>방법은 다를 수 있는데요, </a:t>
            </a:r>
            <a:r>
              <a:rPr lang="ko"/>
              <a:t>이렇게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 jvm 기동시에 -javaagent옵션으로 프로그램의 바이트코드를 후킹하여 자동으로 계측해주는 방법도 있어요. </a:t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6" name="Google Shape;2076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자동계측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방식은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라이브러리마다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다르고요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라이브러리가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기능을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추상화해서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제공하기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때문에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어떻게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구현되어있는지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필요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없이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기능을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가져다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쓸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수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있다는게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핵심입니다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35:14</a:t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6" name="Google Shape;2086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이제 마지막으로, 요청이 </a:t>
            </a:r>
            <a:r>
              <a:rPr b="1" lang="ko">
                <a:solidFill>
                  <a:schemeClr val="dk1"/>
                </a:solidFill>
              </a:rPr>
              <a:t>여러 시스템을 오고갈 때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b="1" lang="ko">
                <a:solidFill>
                  <a:schemeClr val="dk1"/>
                </a:solidFill>
              </a:rPr>
              <a:t>어떻게 요청의 context를 다른 시스템으로 전파할 수 있을까요?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6" name="Google Shape;2096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요렇게 서비스 간에 traceId가 전달되어야 하는데요,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5" name="Google Shape;2115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그중 </a:t>
            </a:r>
            <a:r>
              <a:rPr b="1" lang="ko">
                <a:solidFill>
                  <a:schemeClr val="dk1"/>
                </a:solidFill>
              </a:rPr>
              <a:t>HTTP Header 전파</a:t>
            </a:r>
            <a:r>
              <a:rPr lang="ko">
                <a:solidFill>
                  <a:schemeClr val="dk1"/>
                </a:solidFill>
              </a:rPr>
              <a:t>방식에 대해 같이 볼게요.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이런 정보들은 http 요청인 경우에는 header에 넣어 context를 전파 할 수 있는데요,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 사실 이 Header에 어떤 이름으로 어떤 값을 넣을지는 </a:t>
            </a:r>
            <a:r>
              <a:rPr b="1" lang="ko">
                <a:solidFill>
                  <a:schemeClr val="dk1"/>
                </a:solidFill>
              </a:rPr>
              <a:t>일정한 규약</a:t>
            </a:r>
            <a:r>
              <a:rPr lang="ko">
                <a:solidFill>
                  <a:schemeClr val="dk1"/>
                </a:solidFill>
              </a:rPr>
              <a:t>이 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헤더 이름에 prefix가 붙기도 하고, 형식도 다양하게 정의돼 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하지만 저희는 </a:t>
            </a:r>
            <a:r>
              <a:rPr b="1" lang="ko">
                <a:solidFill>
                  <a:schemeClr val="dk1"/>
                </a:solidFill>
              </a:rPr>
              <a:t>사내 규약에 맞춰 사용</a:t>
            </a:r>
            <a:r>
              <a:rPr lang="ko">
                <a:solidFill>
                  <a:schemeClr val="dk1"/>
                </a:solidFill>
              </a:rPr>
              <a:t>하고 있기 때문에,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이 자리에서는 </a:t>
            </a:r>
            <a:r>
              <a:rPr b="1" lang="ko">
                <a:solidFill>
                  <a:schemeClr val="dk1"/>
                </a:solidFill>
              </a:rPr>
              <a:t>임의로 </a:t>
            </a:r>
            <a:r>
              <a:rPr b="1"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traceId</a:t>
            </a:r>
            <a:r>
              <a:rPr b="1" lang="ko">
                <a:solidFill>
                  <a:schemeClr val="dk1"/>
                </a:solidFill>
              </a:rPr>
              <a:t>라고 부르며 설명</a:t>
            </a:r>
            <a:r>
              <a:rPr lang="ko">
                <a:solidFill>
                  <a:schemeClr val="dk1"/>
                </a:solidFill>
              </a:rPr>
              <a:t>드릴게요.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7" name="Google Shape;2127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자동 계측을 사용하면</a:t>
            </a:r>
            <a:r>
              <a:rPr lang="ko">
                <a:solidFill>
                  <a:schemeClr val="dk1"/>
                </a:solidFill>
              </a:rPr>
              <a:t>, 한 프로그램에서 다른 프로그램으로 </a:t>
            </a:r>
            <a:r>
              <a:rPr b="1" lang="ko">
                <a:solidFill>
                  <a:schemeClr val="dk1"/>
                </a:solidFill>
              </a:rPr>
              <a:t>트레이스 정보를 읽고, 넣어주는 작업까지 라이브러리가 알아서 처리</a:t>
            </a:r>
            <a:r>
              <a:rPr lang="ko">
                <a:solidFill>
                  <a:schemeClr val="dk1"/>
                </a:solidFill>
              </a:rPr>
              <a:t>해줍니다.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개발자는 별다른 </a:t>
            </a:r>
            <a:r>
              <a:rPr lang="ko">
                <a:solidFill>
                  <a:schemeClr val="dk1"/>
                </a:solidFill>
              </a:rPr>
              <a:t>코드</a:t>
            </a:r>
            <a:r>
              <a:rPr lang="ko">
                <a:solidFill>
                  <a:schemeClr val="dk1"/>
                </a:solidFill>
              </a:rPr>
              <a:t> 없이도 </a:t>
            </a:r>
            <a:r>
              <a:rPr b="1" lang="ko">
                <a:solidFill>
                  <a:schemeClr val="dk1"/>
                </a:solidFill>
              </a:rPr>
              <a:t>어디서 어떤 문제가 발생했는지 쉽게 추적</a:t>
            </a:r>
            <a:r>
              <a:rPr lang="ko">
                <a:solidFill>
                  <a:schemeClr val="dk1"/>
                </a:solidFill>
              </a:rPr>
              <a:t>할 수 있게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게다가, </a:t>
            </a:r>
            <a:r>
              <a:rPr b="1" lang="ko">
                <a:solidFill>
                  <a:schemeClr val="dk1"/>
                </a:solidFill>
              </a:rPr>
              <a:t>프로젝트 안에 코드가 너무 많다 보니 새로운 개발자가 이해하고 기여하기도 점점 어려워지겠죠?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5" name="Google Shape;2145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저희 시스템에서는 이런 분산트레이싱 라이브러리를 트레이스 확인하는 용으로 사용하는 것외에,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저희 펀드 라이브러리에서 한 번 더 추상화해서 프로그램에서 사용할 수 있는 기능을 제공하는데요,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트레이싱 문맥에 무언가를 넣어서 편의 기능으로도 사용을 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8" name="Google Shape;2158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앞선 client 추상화 예시에서 직원이 고객 대신 펀드를 사는 거래를 하는경우, 해당 직원의 직원번호화 부서를 검증해야 한다고 말씀드렸죠?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이런 정보를 어떻게 받아올 </a:t>
            </a:r>
            <a:r>
              <a:rPr lang="ko"/>
              <a:t>수 있을까요?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맨 끝단의 시스템에서 필요로 한다면 이렇게 Request에 넣고, Response에서 받으면서 직접 전달하는 방식을 생각할 수 있을거에요.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36:55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7" name="Google Shape;2177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하지만, 저희 라이브러리에서는 이런 정보를 프로젝트 전역에서 분산 트레이싱이라는 개념을 몰라도 접근 할 수 있게 객체로 제공을 해줘요.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바로 분산 트레이싱의 Baggage라는 개념을 이용하는데요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6" name="Google Shape;2196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Baggage</a:t>
            </a:r>
            <a:r>
              <a:rPr lang="ko" sz="1000">
                <a:solidFill>
                  <a:schemeClr val="dk1"/>
                </a:solidFill>
              </a:rPr>
              <a:t>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요청에서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라이브러리에서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자동으로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계측해주는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정보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외에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프로그램에서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함께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전달되어야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하는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추가적인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데이터입니다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값들을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Baggage</a:t>
            </a:r>
            <a:r>
              <a:rPr lang="ko" sz="1000">
                <a:solidFill>
                  <a:schemeClr val="dk1"/>
                </a:solidFill>
              </a:rPr>
              <a:t>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곳에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저장해두고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프로그램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어디서든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사용할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수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해줘요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37:22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3" name="Google Shape;2213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Baggage</a:t>
            </a:r>
            <a:r>
              <a:rPr lang="ko" sz="1000">
                <a:solidFill>
                  <a:schemeClr val="dk1"/>
                </a:solidFill>
              </a:rPr>
              <a:t>값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역시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http </a:t>
            </a:r>
            <a:r>
              <a:rPr lang="ko" sz="1000">
                <a:solidFill>
                  <a:schemeClr val="dk1"/>
                </a:solidFill>
              </a:rPr>
              <a:t>요청인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경우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header</a:t>
            </a:r>
            <a:r>
              <a:rPr lang="ko" sz="1000">
                <a:solidFill>
                  <a:schemeClr val="dk1"/>
                </a:solidFill>
              </a:rPr>
              <a:t>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통해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전파하는데요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ko" sz="1000">
                <a:solidFill>
                  <a:schemeClr val="dk1"/>
                </a:solidFill>
              </a:rPr>
              <a:t>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Baggage</a:t>
            </a:r>
            <a:r>
              <a:rPr lang="ko" sz="1000">
                <a:solidFill>
                  <a:schemeClr val="dk1"/>
                </a:solidFill>
              </a:rPr>
              <a:t>값에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직원정보랑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부서정보를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넣어주면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요청이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여러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시스템을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거쳐도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해당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정보가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함께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전파돼요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4" name="Google Shape;2224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시중 분산트레이싱 라이브러리에서는 각 프로그램내에서 자동으로 전파해준 정보들을 어플리케이션 어디에서든 꺼내 쓸 수 있게, 객체로 제공을 하고요,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6" name="Google Shape;2246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 라이브러리도 이 구조를 따르되, 한 단계 더 나아가 </a:t>
            </a:r>
            <a:r>
              <a:rPr b="1" lang="ko">
                <a:solidFill>
                  <a:schemeClr val="dk1"/>
                </a:solidFill>
              </a:rPr>
              <a:t>해당 값이 Baggage에서 왔다는 사실조차 몰라도 되도록 한 번 더 추상화</a:t>
            </a:r>
            <a:r>
              <a:rPr lang="ko">
                <a:solidFill>
                  <a:schemeClr val="dk1"/>
                </a:solidFill>
              </a:rPr>
              <a:t>해 제공하고 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덕분에 </a:t>
            </a:r>
            <a:r>
              <a:rPr b="1" lang="ko">
                <a:solidFill>
                  <a:schemeClr val="dk1"/>
                </a:solidFill>
              </a:rPr>
              <a:t>분산 트레이싱이라는 개념을 깊이 몰라도</a:t>
            </a:r>
            <a:r>
              <a:rPr lang="ko">
                <a:solidFill>
                  <a:schemeClr val="dk1"/>
                </a:solidFill>
              </a:rPr>
              <a:t>, 필요한 추가 정보를 </a:t>
            </a:r>
            <a:r>
              <a:rPr b="1" lang="ko">
                <a:solidFill>
                  <a:schemeClr val="dk1"/>
                </a:solidFill>
              </a:rPr>
              <a:t>프로그램 전역에서 손쉽게 꺼내 사용할 수 있습니다.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6" name="Google Shape;2266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저희는 단순히 분산 트레이싱 라이브러리를 활용해 요청을 추적하는 데 그치지 않고, </a:t>
            </a:r>
            <a:r>
              <a:rPr b="1" lang="ko">
                <a:solidFill>
                  <a:schemeClr val="dk1"/>
                </a:solidFill>
              </a:rPr>
              <a:t>트레이싱 객체를 한 번 더 추상화한 인터페이스도 함께 제공하고 있습니다.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덕분에 복잡한 트레이싱 설정에 신경 쓰지 않고, </a:t>
            </a:r>
            <a:r>
              <a:rPr b="1" lang="ko">
                <a:solidFill>
                  <a:schemeClr val="dk1"/>
                </a:solidFill>
              </a:rPr>
              <a:t>핵심 로직 구현에 집중</a:t>
            </a:r>
            <a:r>
              <a:rPr lang="ko">
                <a:solidFill>
                  <a:schemeClr val="dk1"/>
                </a:solidFill>
              </a:rPr>
              <a:t>할 수 있게 되었고요.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또, 프로그램에서 부가적인 요청 정보가 필요할 때에도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Tracing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Baggage</a:t>
            </a:r>
            <a:r>
              <a:rPr lang="ko">
                <a:solidFill>
                  <a:schemeClr val="dk1"/>
                </a:solidFill>
              </a:rPr>
              <a:t> 같은 개념을 몰라도,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</a:t>
            </a:r>
            <a:r>
              <a:rPr b="1" lang="ko">
                <a:solidFill>
                  <a:schemeClr val="dk1"/>
                </a:solidFill>
              </a:rPr>
              <a:t>추상화된 라이브러리에서 필요한 정보를 바로 꺼내 쓸 수 있는 편의 기능도 제공합니다.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38:44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36b282934e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7" name="Google Shape;2277;g36b282934e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3F4350"/>
                </a:solidFill>
              </a:rPr>
              <a:t>지금까지 저희 라이브러리가 제공하는 대표적인 공통 기능 세 가지에 대해 소개해드렸는데요,</a:t>
            </a:r>
            <a:endParaRPr sz="1050">
              <a:solidFill>
                <a:srgbClr val="3F435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050">
                <a:solidFill>
                  <a:srgbClr val="3F4350"/>
                </a:solidFill>
              </a:rPr>
              <a:t>이런 기능들을 각각 따로따로 구현해서 제공하는 데 그치지 않고, 스프링 애플리케이션이라면 누구나 익숙한 방식으로, 필요할 때 마치 Spring의 기본 기능처럼 가져다 쓸 수 있도록 만드는 데 집중했습니다.</a:t>
            </a:r>
            <a:endParaRPr sz="1050">
              <a:solidFill>
                <a:srgbClr val="3F435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050">
                <a:solidFill>
                  <a:srgbClr val="3F4350"/>
                </a:solidFill>
              </a:rPr>
              <a:t>즉, 스프링에서 제공하는 다양한 Starter처럼, 프로젝트에 의존성 한 줄만 추가하면 특별한 학습 없이도 바로 활용할 수 있도록 만들었어요. </a:t>
            </a:r>
            <a:endParaRPr sz="1050">
              <a:solidFill>
                <a:srgbClr val="3F435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050">
                <a:solidFill>
                  <a:srgbClr val="3F4350"/>
                </a:solidFill>
              </a:rPr>
              <a:t>그래서 금융 도메인 개발을 할 때에도, 이런 기능은 따로 구현해야하나?라는 고민할 필요 없이 바로 적용해 사용할 수 있었습니다.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9" name="Google Shape;2289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오늘 이야기드릴 내용은 여기까지구요 정리를 하면요,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저희팀은 은행이라는 환경에서 오픈소스 프레임워크인 Spring으로 핵심금융원장인 펀드시스템을 새로 구축했어요.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기존에는 이런 핵심금융원장은 고객의 돈을 거래하고 저장하는 시스템이기 때문에, 오랜 </a:t>
            </a:r>
            <a:r>
              <a:rPr lang="ko">
                <a:solidFill>
                  <a:schemeClr val="dk1"/>
                </a:solidFill>
              </a:rPr>
              <a:t>상용 </a:t>
            </a:r>
            <a:r>
              <a:rPr lang="ko">
                <a:solidFill>
                  <a:schemeClr val="dk1"/>
                </a:solidFill>
              </a:rPr>
              <a:t>프레임워크로 단일 시스템으로 구현되어있는데,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여러 단일시스템의 문제와 기술환경 변화로 인해  </a:t>
            </a:r>
            <a:r>
              <a:rPr lang="ko">
                <a:solidFill>
                  <a:schemeClr val="dk1"/>
                </a:solidFill>
              </a:rPr>
              <a:t>클라우드환경</a:t>
            </a:r>
            <a:r>
              <a:rPr lang="ko">
                <a:solidFill>
                  <a:schemeClr val="dk1"/>
                </a:solidFill>
              </a:rPr>
              <a:t>위에 </a:t>
            </a:r>
            <a:r>
              <a:rPr lang="ko">
                <a:solidFill>
                  <a:schemeClr val="dk1"/>
                </a:solidFill>
              </a:rPr>
              <a:t>스프링을 활용하여 구축하는</a:t>
            </a:r>
            <a:r>
              <a:rPr lang="ko">
                <a:solidFill>
                  <a:schemeClr val="dk1"/>
                </a:solidFill>
              </a:rPr>
              <a:t> 도전을 하게 되었어요.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그래서 이런 경우, 기업들은 기존에 하나의 애플리케이션에서 처리하던 기능들을 목적별로 나누어 작은 단위 시스템으로 구축하는 작업을 하게됩니다.</a:t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9" name="Google Shape;2299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또, 시스템을 새로 구축하면서 서버프로그램도 관심사에 따라 여러개가 생겼는데요 공통 로직은 Spring Boot Starter로 추상화해서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상세 구현을 몰라도 의존성 추가만으로 어디서나 동일한 방식으로 사용할 수 있게 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 오늘은 예시를 세개만 들었는데요,  사내 마스킹 규칙, E2E 암호화 , </a:t>
            </a:r>
            <a:r>
              <a:rPr lang="ko">
                <a:solidFill>
                  <a:schemeClr val="dk1"/>
                </a:solidFill>
              </a:rPr>
              <a:t>오류</a:t>
            </a:r>
            <a:r>
              <a:rPr lang="ko">
                <a:solidFill>
                  <a:schemeClr val="dk1"/>
                </a:solidFill>
              </a:rPr>
              <a:t>알림, 더 많은 사내 api로의 통신 클라이언트들 설정이 들어있고요,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 많은 기능들을, 시중 라이브러리들이 구현을 몰라도 기능을 사용할 수 있게 한 것처럼, 저희도, 구현을 몰라도 어디서든 기능을 사용할 수 있게 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40:42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9" name="Google Shape;2309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그래서 생산성이 엄청 좋아졌구요, 라이브러리의 기술에 대해 구현까지 깊게 알고 있지 않아도 가져다 쓸 수 있어서, 개발해야 할 기능 요구사항에 분석하는데 더 집중을 하게 되었어요.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펀드 외에 다른 시스템에서도 </a:t>
            </a:r>
            <a:r>
              <a:rPr lang="ko"/>
              <a:t>적극 </a:t>
            </a:r>
            <a:r>
              <a:rPr lang="ko"/>
              <a:t>사용</a:t>
            </a:r>
            <a:r>
              <a:rPr lang="ko"/>
              <a:t>하고 있습니다</a:t>
            </a:r>
            <a:r>
              <a:rPr lang="ko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9" name="Google Shape;2319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저희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팀에서는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이렇게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금융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개발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쉽고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재밌게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하고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있습니다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ko" sz="1000">
                <a:solidFill>
                  <a:schemeClr val="dk1"/>
                </a:solidFill>
              </a:rPr>
              <a:t>정말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은행이라는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도메인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재밌구요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살짝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보수적으로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느낄수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환경에서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스프링으로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IT </a:t>
            </a:r>
            <a:r>
              <a:rPr lang="ko" sz="1000">
                <a:solidFill>
                  <a:schemeClr val="dk1"/>
                </a:solidFill>
              </a:rPr>
              <a:t>개발하듯이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금융거래인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펀드를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만드는게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재밌더라구요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1" name="Google Shape;2331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아, 참고로 저희는 이 라이브러리의 도움을 받아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바로 이번주 6</a:t>
            </a:r>
            <a:r>
              <a:rPr lang="ko"/>
              <a:t>월 24일 화요일</a:t>
            </a:r>
            <a:r>
              <a:rPr lang="ko"/>
              <a:t> MMF박스라는 </a:t>
            </a:r>
            <a:r>
              <a:rPr lang="ko"/>
              <a:t>서비스를</a:t>
            </a:r>
            <a:r>
              <a:rPr lang="ko"/>
              <a:t> 출시했는데요,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기존 </a:t>
            </a:r>
            <a:r>
              <a:rPr lang="ko"/>
              <a:t>머니마켓펀드라는 펀드</a:t>
            </a:r>
            <a:r>
              <a:rPr lang="ko"/>
              <a:t>상품을 한번 감</a:t>
            </a:r>
            <a:r>
              <a:rPr lang="ko"/>
              <a:t>싸 노는 돈을 보관해주는 </a:t>
            </a:r>
            <a:r>
              <a:rPr lang="ko"/>
              <a:t>서비스에요.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이번에도 이 MMF</a:t>
            </a:r>
            <a:r>
              <a:rPr lang="ko"/>
              <a:t>박스</a:t>
            </a:r>
            <a:r>
              <a:rPr lang="ko"/>
              <a:t>라는 </a:t>
            </a:r>
            <a:r>
              <a:rPr lang="ko"/>
              <a:t>서비스를</a:t>
            </a:r>
            <a:r>
              <a:rPr lang="ko"/>
              <a:t> 개발하기 위해 도메인 로직에 신경쓰고, 부가적인 기능에 대한 고민은 펀드스프링부트 스타터에게 맡겼답니다! 덕분에 빠른 생산성으로 빨리빨리 출시 할 수 있었어요!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1" name="Google Shape;2341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카카오뱅크 투자개발팀에서는 금융원장시스템을 스프링으로 개발할 수 있는 기반이 잘 되어있어서 </a:t>
            </a:r>
            <a:r>
              <a:rPr lang="ko">
                <a:solidFill>
                  <a:schemeClr val="dk1"/>
                </a:solidFill>
              </a:rPr>
              <a:t>저 같은 아직 주니어 개발자들도 금융 </a:t>
            </a:r>
            <a:r>
              <a:rPr lang="ko"/>
              <a:t>개발을 IT개발하듯이 쉽고, 재미있할 수 있어요!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실제로, 회사에 들어오기전 </a:t>
            </a:r>
            <a:r>
              <a:rPr lang="ko" sz="1050">
                <a:solidFill>
                  <a:srgbClr val="3F4350"/>
                </a:solidFill>
              </a:rPr>
              <a:t>OOP나 DDD 같은 책을 읽으며 멋진 IT 개발에 대한 꿈을 갖고 있었는데,</a:t>
            </a:r>
            <a:r>
              <a:rPr lang="ko"/>
              <a:t> 카카오뱅크에서 그 꿈을 이루면서 아주 재밌게 개발하고 있습니다.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6" name="Google Shape;2356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오늘 전달드릴 내용은 여기까지구요, 질문 있으시면 이자리에서 해주셔도 좋고, 나중에 이메일로 전달주시게 된다면 은행이다보니 팀에서 공개가능한 이야기인지 확인하고 답변드리겠습니다.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들어주셔서 감사합니당.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42:33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 카카오뱅크도 예외는 아니었습니다.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카카오뱅크는 2017년 7월 첫 출시를 했는데요, 처음 서비스를 출시할 땐, 시중은행에 비해 상품이 많지 않았기 때문에 고객의 돈을 다루는 시스템이 단일 시스템으로 이루어져 있었어요.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4:20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시간이 흐르며 서비스하는 상품이 늘고, </a:t>
            </a:r>
            <a:r>
              <a:rPr lang="ko">
                <a:solidFill>
                  <a:schemeClr val="dk1"/>
                </a:solidFill>
              </a:rPr>
              <a:t>회사 규모도 커지면서 앞서 말씀드린 단점들을 하나둘씩 겪게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카카오뱅크도 모놀리스로 시작했지만 전사적으로 점진적 MSA 구조로 진화중에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하지만 </a:t>
            </a:r>
            <a:r>
              <a:rPr lang="ko">
                <a:solidFill>
                  <a:schemeClr val="dk1"/>
                </a:solidFill>
              </a:rPr>
              <a:t>코어뱅킹이나 계정계</a:t>
            </a:r>
            <a:r>
              <a:rPr lang="ko">
                <a:solidFill>
                  <a:schemeClr val="dk1"/>
                </a:solidFill>
              </a:rPr>
              <a:t>라고 불리우는 금융원장 시스템은 아직 모놀리스 아키텍처였고, 펀드를 시작으로 게정계 시스템들도 분리 구축이 시작되고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펀드에 대해 잘 아시는 분도 계시겠지만, 처음 접하시는 분들도 있으실 거예요.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주식은 많이들 해보셨죠?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주식은 내가 직접 어떤 기업에 투자해서 수익을 내는 </a:t>
            </a:r>
            <a:r>
              <a:rPr b="1" lang="ko">
                <a:solidFill>
                  <a:schemeClr val="dk1"/>
                </a:solidFill>
              </a:rPr>
              <a:t>직접 투자</a:t>
            </a:r>
            <a:r>
              <a:rPr lang="ko">
                <a:solidFill>
                  <a:schemeClr val="dk1"/>
                </a:solidFill>
              </a:rPr>
              <a:t> 방식입니다.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잘 될 땐 크게 벌기도 하고, 반대로 잃기도 하셨을 거예요. 전 주식으로 많이 잃어 봐서 이렇게. 늘 오르길 바라고 있습니다.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오늘 발표주제를 한줄로 요약해서 설명드리면, 은행이라는 특수한 환경에서 펀드 시스템을 분리구축하며 사내 Spring Boot Starter를 활용해 반복되는 공통 기능을 추상화하고 개발 생산성을 높인 이야기를 하려고 합니다.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그런데 </a:t>
            </a:r>
            <a:r>
              <a:rPr b="1" lang="ko">
                <a:solidFill>
                  <a:schemeClr val="dk1"/>
                </a:solidFill>
              </a:rPr>
              <a:t>펀드</a:t>
            </a:r>
            <a:r>
              <a:rPr lang="ko">
                <a:solidFill>
                  <a:schemeClr val="dk1"/>
                </a:solidFill>
              </a:rPr>
              <a:t>는 조금 다릅니다.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여러분의 돈을 전문가가 대신 운용해주는 </a:t>
            </a:r>
            <a:r>
              <a:rPr b="1" lang="ko">
                <a:solidFill>
                  <a:schemeClr val="dk1"/>
                </a:solidFill>
              </a:rPr>
              <a:t>간접 투자 상품</a:t>
            </a:r>
            <a:r>
              <a:rPr lang="ko">
                <a:solidFill>
                  <a:schemeClr val="dk1"/>
                </a:solidFill>
              </a:rPr>
              <a:t>이에요.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여기서 </a:t>
            </a:r>
            <a:r>
              <a:rPr b="1" lang="ko">
                <a:solidFill>
                  <a:schemeClr val="dk1"/>
                </a:solidFill>
              </a:rPr>
              <a:t>은행</a:t>
            </a:r>
            <a:r>
              <a:rPr lang="ko">
                <a:solidFill>
                  <a:schemeClr val="dk1"/>
                </a:solidFill>
              </a:rPr>
              <a:t>은 이 펀드라는 상품을 여러분께 소개하고 판매하는 역할을 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2024년 1월에 펀드 판매를 시작하였고요,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때 고객님들께 투자 상품을 제공하기 위한 </a:t>
            </a:r>
            <a:r>
              <a:rPr b="1" lang="ko">
                <a:solidFill>
                  <a:schemeClr val="dk1"/>
                </a:solidFill>
              </a:rPr>
              <a:t>사업적인 미션</a:t>
            </a:r>
            <a:r>
              <a:rPr lang="ko">
                <a:solidFill>
                  <a:schemeClr val="dk1"/>
                </a:solidFill>
              </a:rPr>
              <a:t>이 있었고요,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이와 더불어 저희 개발팀은 </a:t>
            </a:r>
            <a:r>
              <a:rPr b="1" lang="ko">
                <a:solidFill>
                  <a:schemeClr val="dk1"/>
                </a:solidFill>
              </a:rPr>
              <a:t>기술적인 미션</a:t>
            </a:r>
            <a:r>
              <a:rPr lang="ko">
                <a:solidFill>
                  <a:schemeClr val="dk1"/>
                </a:solidFill>
              </a:rPr>
              <a:t>도 함께 안고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5: 50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바로 이 펀드판매시스템을 기존 카카오뱅크의 거대한 전통적인 시스템이 아닌 클라우드 환경위에 오픈소스 스프링을 활용하여 분리구축하는 것이었는데요.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클라우드 환경위에 </a:t>
            </a:r>
            <a:r>
              <a:rPr lang="ko">
                <a:solidFill>
                  <a:schemeClr val="dk1"/>
                </a:solidFill>
              </a:rPr>
              <a:t>오픈소스 프레임워크인 스프링으로 서버 구축? </a:t>
            </a:r>
            <a:r>
              <a:rPr lang="ko"/>
              <a:t>특별하지 않죠?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정말 당연한 이야기죠?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저도 이 짧은 경력중에 서버 프레임워크로는 스프링만 사용해 본 것 같아요. 여러분들도 서버 개발을 해야한다면 당연히 스프링을 떠올릴 것 같습니다.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요즘은 또 워낙 레퍼런스가 많아서 지금 당장 간단한 기능하나 스프링으로 만들어서 클라우드에 서빙해야한다고 하면 다들 하실 수 있을거에요.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하지만 은행이라면, 당연하지 않고 특별한 미션일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 이유는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펀드는 핵심금융원장시스템이고, 은행은 규제산업입니다.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 이렇게 말해서는 아직 뭐가 특별한지 잘 안와닿으시죠? 조금 더 자세히 살펴보시죠.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금융원장이라고 하는 것은요, 고객의 돈과 거래를 정확하게 기록, 보관하는 시스템이에요.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고객님의 입출금 거래를 지원하고, 해당 정보를 기록해요. 또, 누가 누구에게 얼마를 보냈는지에 대한 이체 내역를 기록하고, 내 통장에 얼마가 남아있는지 잔액에 대한 정보를 저장해둡니다.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이렇게 은행은 고객</a:t>
            </a:r>
            <a:r>
              <a:rPr lang="ko"/>
              <a:t>님의 돈을 맡아 잘 보관해야하기 때문에 </a:t>
            </a:r>
            <a:r>
              <a:rPr lang="ko" sz="1050">
                <a:solidFill>
                  <a:srgbClr val="3F4350"/>
                </a:solidFill>
              </a:rPr>
              <a:t>, 정부의 엄격한 감독과 규제를 받는 산업입니다.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고객님들이 돈을 맡겼는데, 은행 마음대로 그 돈을 써버리면 안되겠죠?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50">
                <a:solidFill>
                  <a:srgbClr val="3F4350"/>
                </a:solidFill>
              </a:rPr>
              <a:t>이러한 이유로, 고객님의 자금을 다루는 시스템을 관련 규제를 준수하면서 손실 없이 무결하게 새로 구축하는 일은 상당히 높은 난이도의 작업입니다.</a:t>
            </a:r>
            <a:endParaRPr sz="1050">
              <a:solidFill>
                <a:srgbClr val="3F435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50">
                <a:solidFill>
                  <a:srgbClr val="3F4350"/>
                </a:solidFill>
              </a:rPr>
              <a:t>7: 35</a:t>
            </a:r>
            <a:endParaRPr sz="1050">
              <a:solidFill>
                <a:srgbClr val="3F435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그래서</a:t>
            </a:r>
            <a:r>
              <a:rPr lang="ko"/>
              <a:t> 이런 핵심금융원장 프로그램은 전통적인 금융 프레임워크로 많이 개발하는데요,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java 기반 프레임워크이긴 하지만 오픈소스인 스프링과 다르게 SI같은 업체에서 만든 상용 프레임워크 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복잡한 금융 거래를 만드는데 필요한 기능들을 제공하고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먼저 저희 팀이 기존의 거대한 단일 은행 시스템에서 펀드 시스템을 독립적으로 분리 구축한 이야기를 소개드릴게요.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특히 이 펀드 시스템은 금융 거래를 기록하는 핵심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금융원장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중 하나로,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카카오뱅크에서는 최초로 퍼블릭 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클라우드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에 단순한 IaaS로서의 인프라 활용이 아닌 K8S 기반 클라우드네이티브 환경에서 오픈소스 Spring 프레임워크를 활용해 구축했는데, 이 이야기에 대해서 설명드리고, 이후에는, 시스템을 새로 분리하면서 자연스럽게 생겨난 공통 기능들을 어떻게 추상화하고 라이브러리화했는지에 대해 말씀드리겠습니다.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참고로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라이브러리는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외부에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공개되지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않은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사내용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라이브러리입니다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ko" sz="1000">
                <a:solidFill>
                  <a:schemeClr val="dk1"/>
                </a:solidFill>
              </a:rPr>
              <a:t>다만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어떤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회사든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비슷한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형태의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스타터를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갖고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수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있기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때문에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저희는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라이브러리가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필요했는지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은행이라는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환경이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어떤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요구사항을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만들었는지에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집중해서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말씀드리겠습니다.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1:25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상용 프레임워크를 사용하면 업무에 필요한 모듈들이 이미 사전에 구현되어 있어 빠르게 시스템 구성이 가능해요.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또, 수십년동안 다양한 금융사에서 사용되며 검증된 방식이라 신뢰성도 높고요.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하지만 상용프레임워크를 사용하게되면, 기술이 </a:t>
            </a:r>
            <a:r>
              <a:rPr lang="ko">
                <a:solidFill>
                  <a:schemeClr val="dk1"/>
                </a:solidFill>
              </a:rPr>
              <a:t>프레임워크</a:t>
            </a:r>
            <a:r>
              <a:rPr lang="ko"/>
              <a:t>을 제공하는 벤더사에 종속되어있어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 상용프레임워크가 제공하는 방법으로만 코드를 짜야하기 때문에 커스터마이징을 하거나 유지보수가 어려울 수 있어요.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또, 신규 입사자가 들어왔을 때, 이 전통적인 금융 프레임워크에 대해 익숙하지도 않고, 학습하는데 시간이 오래 </a:t>
            </a:r>
            <a:r>
              <a:rPr lang="ko"/>
              <a:t>걸린다는</a:t>
            </a:r>
            <a:r>
              <a:rPr lang="ko"/>
              <a:t> 단점이 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그동안은 아주 안정적으로, 훌륭하게 은행 시스템을 지탱하고 있는데요,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이런 상용 프레임워크들 대부분 십수년이 훨씬 넘은 오래된 기술입니다.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무엇보다도, 점점 서비스 규모가 커지다 보니 앞서 이야기 나눈 단일 시스템의 문제점이 크게 다가오고 있었어요.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9:00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그래서 저희 팀은 펀드라는 핵심금융원장 시스템을 기존의 전통적인 환경에서 벗어나 단일시스템으로 구축해보기로 합니다.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이미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카카오뱅크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내부에는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금융원장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시스템이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아닌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서비스는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Spring </a:t>
            </a:r>
            <a:r>
              <a:rPr lang="ko" sz="1000">
                <a:solidFill>
                  <a:schemeClr val="dk1"/>
                </a:solidFill>
              </a:rPr>
              <a:t>기반으로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만든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곳들이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많이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있었고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이런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환경에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자연스럽게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익숙했습니다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ko" sz="1000">
                <a:solidFill>
                  <a:schemeClr val="dk1"/>
                </a:solidFill>
              </a:rPr>
              <a:t>또한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전체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금융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원장을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분리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구축하는게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아니라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아니라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펀드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원장이라는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단일시스템만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새로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만드는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과제였기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때문에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직접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도전해볼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수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있다는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판단이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팀적으로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섰습니다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그리고 카카오뱅크는 기술은행으로서 기술로 은행을 엔지니어링 하고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그래서, 기존의 온프레미스 금융 프레임워크 대신 </a:t>
            </a:r>
            <a:r>
              <a:rPr b="1" lang="ko">
                <a:solidFill>
                  <a:schemeClr val="dk1"/>
                </a:solidFill>
              </a:rPr>
              <a:t>새로운 환경에서, 오픈소스 Spring을 활용해 새로운 금융 시스템을 직접 구축하는 도전</a:t>
            </a:r>
            <a:r>
              <a:rPr lang="ko">
                <a:solidFill>
                  <a:schemeClr val="dk1"/>
                </a:solidFill>
              </a:rPr>
              <a:t>을 선택했습니다.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 짤은 제가 좋아하는 만화에 나오는 장면인데요. </a:t>
            </a:r>
            <a:r>
              <a:rPr lang="ko"/>
              <a:t>이렇게 금융 개발에 필요한 뼈를 내주고 새로운 기술로 금융 원장을 만드는 도전이라는 살을 취하게 되었어요.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10:00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혹시 은행이나 금융권에서 오신 분들 계신가요? 은행, 금융권에서 오시지 않은 분들을 위해 </a:t>
            </a:r>
            <a:r>
              <a:rPr lang="ko"/>
              <a:t>뒤 내용을 들을 때 알고 </a:t>
            </a:r>
            <a:r>
              <a:rPr lang="ko"/>
              <a:t>계시면</a:t>
            </a:r>
            <a:r>
              <a:rPr lang="ko"/>
              <a:t> 이해에 도움이 될 기존 카카오뱅크구조, 기존 단일시스템과 분리해 구축한 </a:t>
            </a:r>
            <a:r>
              <a:rPr lang="ko"/>
              <a:t>펀드 구조에 대해 설명</a:t>
            </a:r>
            <a:r>
              <a:rPr lang="ko"/>
              <a:t>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아키텍처가 실제로는 훨씬 더 다양한 시스템들로 구성되어있는데요, 이해를 돕기 위해 핵심 부분만 간략화해서 소개하겠습니다.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기존에는 고객의 거래를 관리하는 시스템이 이렇게 단일 시스템으로 존재했구요, 이를 코어뱅킹 시스템 혹은 계정계라고 부릅니다.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 용어가 계속나올테니 기억해주시면 좋겠어요. 코어뱅킹은 기존 은행 시스템입니다!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 코어뱅킹에서 모든일을 하는게 아니라요, 주로 </a:t>
            </a:r>
            <a:r>
              <a:rPr lang="ko">
                <a:solidFill>
                  <a:schemeClr val="dk1"/>
                </a:solidFill>
              </a:rPr>
              <a:t>이체, 대출과 같은</a:t>
            </a:r>
            <a:r>
              <a:rPr lang="ko">
                <a:solidFill>
                  <a:schemeClr val="dk1"/>
                </a:solidFill>
              </a:rPr>
              <a:t>고객의 금융 거래와 원장을 관리하고요,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채널계라고 고객에게 서비스하는 서버가 있습니다. 클라이언트와 통신하며 고객</a:t>
            </a:r>
            <a:r>
              <a:rPr lang="ko"/>
              <a:t>님</a:t>
            </a:r>
            <a:r>
              <a:rPr lang="ko"/>
              <a:t>에게 서비스해야하는 서비스 로직들이 여기 담겨져있어요.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금융거래를 재미있게, 알기쉽게 제공할 수 있는 고객과의 접점입니다.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카카오뱅크는 고객님이 모바일로만 거래를 할수 있어요.</a:t>
            </a:r>
            <a:r>
              <a:rPr lang="ko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그러나 상속, 압류같은 특별한 경우 상담이 들어오면 저희 카카오뱅크 직원이 거래를 할 수 있는데요,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제 소개를 간단히 드리면 저는 카카오뱅크에서 펀드 계정계와 채널계 개발을 맡고 있는 서버 개발자입니다.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은행이 아닌 곳에서 오신 분들도 계실 테니, 쉽게 말하면 ‘서버 개발자’라고 생각해주시면 됩니다.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저희 회사는 영어 닉네임을 사용하는데요, 제 닉네임은 ‘앤지’입니다.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여기에 확장자를 붙이면 ‘앤지니어’가 되기 때문에, 저는 열심히 회사에서 ‘앤지니어’라고 주장하며 다니고 있습니다.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경력은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r>
              <a:rPr lang="ko" sz="1000">
                <a:solidFill>
                  <a:schemeClr val="dk1"/>
                </a:solidFill>
              </a:rPr>
              <a:t>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6</a:t>
            </a:r>
            <a:r>
              <a:rPr lang="ko" sz="1000">
                <a:solidFill>
                  <a:schemeClr val="dk1"/>
                </a:solidFill>
              </a:rPr>
              <a:t>개월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정도이고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카카오뱅크에서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신입으로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개발자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커리어를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시작한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주니어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개발자입니다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잘나온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사진은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회사에서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프로필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사진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찍어준다길래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후다닥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 </a:t>
            </a:r>
            <a:r>
              <a:rPr lang="ko" sz="1000">
                <a:solidFill>
                  <a:schemeClr val="dk1"/>
                </a:solidFill>
              </a:rPr>
              <a:t>정중한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차림새를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하고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한번 찍어봤습니다.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2:08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운영업무툴에서 직원이 거래를 하게 됩니다.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이런 기존 시스템구조에서 펀드도 관심사에 따라 모바일이 거래하는 채널계, 직원이 거래하는 운영업무툴, 펀드의 거래 원장을 다루는 계정계를 새로 구축하게 되었습니다.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11:26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근데.. 그 당시 저희 클라우드 환경에는 서버프로그램을 작성하기 위한 기반이 정말 아무것도 없었어요.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이렇게 허허벌판인 환경에 새로 구축들을 해야했습니다.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여러분들 spring boot로 된 새로운 프로젝트 시작할 때 spring initializr가서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이렇게 새로 많이들 만드</a:t>
            </a:r>
            <a:r>
              <a:rPr lang="ko"/>
              <a:t>실거에요.</a:t>
            </a:r>
            <a:r>
              <a:rPr lang="ko"/>
              <a:t> 저희도 이런상황과 별반 다를게 없었어요.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이거 spring initializer로 구축한 깡통 프로젝트인데요.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정말 이런 환경에 새로 구축해야 했어요.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이렇게 </a:t>
            </a:r>
            <a:r>
              <a:rPr lang="ko"/>
              <a:t>수많은 프로젝트들을 </a:t>
            </a:r>
            <a:r>
              <a:rPr lang="ko"/>
              <a:t>새로 만들어야 하다보니,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각 프로젝트별로 해결해야할 프로젝트 관심사의 코드를 작성하는데 들이는 시간 만큼 프로젝트를 설정하는데 들이는 시간이 더 오래걸렸어요.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이게 각 펀드 시스템의 프로젝트가 해결해야할 관심사였어요.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여기 나온 프로젝트 뿐만 아니라 관심사에 따라 다른 프로젝트들도 새로 구성을 해야했고요,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저희 펀드 뿐만아니라 사내 다른 시스템들도 새롭게 구축하고 있는 곳이 많았습니다.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13:05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하지만 이렇게 프로젝트를 새로 구축을 하다보니,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각 프로젝트별로 해결해야할 문제 외에, 시스템</a:t>
            </a:r>
            <a:r>
              <a:rPr lang="ko"/>
              <a:t>들에</a:t>
            </a:r>
            <a:r>
              <a:rPr lang="ko"/>
              <a:t> 공통적으로 설정해야 할 요구사항들이 생겼습니다.</a:t>
            </a:r>
            <a:br>
              <a:rPr lang="ko"/>
            </a:br>
            <a:r>
              <a:rPr lang="ko"/>
              <a:t>특정 형식의 데이터 직렬화, api 통신 설정, 트레이싱 구성 등인데요.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이런 공통 기능들, 각 프로젝트에서 입맛에 맞게 구현해도 </a:t>
            </a:r>
            <a:r>
              <a:rPr lang="ko">
                <a:solidFill>
                  <a:schemeClr val="dk1"/>
                </a:solidFill>
              </a:rPr>
              <a:t>돼죠?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하지만 이렇게 같은 요구사항인데, 프로젝트별로 구현이 다를 경우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일단 공통 기능인데 프로젝트에서 각각 구현하다보니 생산성이 떨어지겠죠?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또 버그를 발견하는 경우, 같은 문제를 발견하고 수정하는 과정이 매번 반복되어야 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세부 요구사항이 변경될 경우 한 프로젝트에만 반영하는게 아니라 모든 프로젝트에 변경사항을 반영해야 하고요.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각 프로젝트에서 공통으로 사용되는 기능들은 라이브러리로 빼고,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각 프로젝트에서는 각 프로젝트의 관심사와, 문제를 해결하는데 집중하기로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/>
              <a:t>이런 주니어 개발자인 제가 스프링캠프라는 백엔드 개발자들의 축제에 나와 무슨 이야기를 하려고 하나, 궁금하실 수도 있을 것 같아요.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저는 팀의 Spring Boot Starter 라이브러리의 도움을 가장 많이 받은 개발자 중 한 명이여서 그런데요,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팀에서는 요 공통의 기능을 모아놓은 라이브러리를 spring-boot-starter로 만들었어요.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사내에서 불리는 이름은 바르셀로나라고 따로 있는데요.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 회사에는 프로젝트이름을 도시나 섬이름으로 짓는 </a:t>
            </a:r>
            <a:r>
              <a:rPr lang="ko">
                <a:solidFill>
                  <a:schemeClr val="dk1"/>
                </a:solidFill>
              </a:rPr>
              <a:t>재밌는 </a:t>
            </a:r>
            <a:r>
              <a:rPr lang="ko">
                <a:solidFill>
                  <a:schemeClr val="dk1"/>
                </a:solidFill>
              </a:rPr>
              <a:t>문화가 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처음 작명할 때, 이 프로젝트를 만든 개발자가 이 컨벤션을 지켜야하는줄 알고 </a:t>
            </a:r>
            <a:r>
              <a:rPr lang="ko">
                <a:solidFill>
                  <a:schemeClr val="dk1"/>
                </a:solidFill>
              </a:rPr>
              <a:t>가장 좋아하는 도시인 바르셀로나로 </a:t>
            </a:r>
            <a:r>
              <a:rPr lang="ko">
                <a:solidFill>
                  <a:schemeClr val="dk1"/>
                </a:solidFill>
              </a:rPr>
              <a:t>지었다고</a:t>
            </a:r>
            <a:r>
              <a:rPr lang="ko">
                <a:solidFill>
                  <a:schemeClr val="dk1"/>
                </a:solidFill>
              </a:rPr>
              <a:t> 합니다</a:t>
            </a:r>
            <a:r>
              <a:rPr lang="ko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여기서는 편의상 fund-spring-boot-starter라고 부르겠습니다.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14:37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이 starter가 하는 일은, 스프링의 spring-boot-starter들이 하고 있는 기능과 별반 다르지 않아요.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여러분들이 알고 있는 가장 유명한 스타터는 spring-boo-starter-web일 것 같아요.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웹 개발을 할때 이 스타터만 추가하면 웹 개발에 필요한 관련 의존성들을 구성해줘서  사용할 수 있죠?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톰캣 같은 내장 서버 지원해줘서 설정안해줘도 되고,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Jackson 모듈 딸려와서 직렬화/역직렬화 </a:t>
            </a:r>
            <a:r>
              <a:rPr b="1" lang="ko">
                <a:solidFill>
                  <a:schemeClr val="dk1"/>
                </a:solidFill>
              </a:rPr>
              <a:t>해주고,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 @Controller 어노테이션 하나만 붙이면 손쉽게 API 개발할 수 있잖아요?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이런 기능들 정말 당연하게 사용하시죠?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가져다 쓰는 라이브러리들의 내부 구현을 알지 못해도, 웹 개발에 필요한 기능들이 잘 추상화되어 있어서 손쉽게 가져다 쓸 수 있어요.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이런것처럼, 카카오뱅크에서 은행 도메인 개발을 할 때에는 은행 개발에 도움이 될 수 있는 기능들이 잘 추상화된 사내 spring-boot-starter를 사용하면 필요한 기능들을 당연하게 사용할 수 있어요.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아마, 여기오신 분들께서 지금 회사를 다니고 계시다면 사내에서 필요한 공통의 기능들을 묶어둔 유틸이나 모듈이 있을수도있고, 스타터 라이브러리로 존재하는 경우도 있을거에요.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각 유틸이나 설정모듈을 하나로 관리하는 형태가 바로 </a:t>
            </a:r>
            <a:r>
              <a:rPr b="1" lang="ko">
                <a:solidFill>
                  <a:schemeClr val="dk1"/>
                </a:solidFill>
              </a:rPr>
              <a:t>Spring Boot Starter</a:t>
            </a:r>
            <a:r>
              <a:rPr lang="ko">
                <a:solidFill>
                  <a:schemeClr val="dk1"/>
                </a:solidFill>
              </a:rPr>
              <a:t>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한 줄 의존성만 추가하면, 필요한 설정과 기능이 자동으로 적용</a:t>
            </a:r>
            <a:r>
              <a:rPr lang="ko">
                <a:solidFill>
                  <a:schemeClr val="dk1"/>
                </a:solidFill>
              </a:rPr>
              <a:t>되어서, 프로젝트를 새로 구축할 때 복잡한 설정을 반복할 필요없이 바로 개발할 수 있어요.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16:10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우리가 흔히 사용하는 Spring Boot Starter는 보통 이렇게 세 가지 모듈로 구성됩니다.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starter 모듈에는 실제 코드를 담고 있진 않지만, 의존성 관리용으로 쓰이는 모듈이에요.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필요한 모듈들을 한 번에 의존성으로 묶어주는 역할을 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context 모듈은 라이브러리의 핵심 구현이 들어있는 모듈이에요.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autoconfigure 모듈에는 context에 작성한 기능들을 특정 조건에 따라 Bean으로 자동 등록하여 Spring 생태계에서 사용할 수 있게 만들어요.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저희 라이브러리도 이런 구조로 되어있답니다!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이렇게 Starter, Autoconfigure, Context 세 가지로 모듈로 분리한 이유는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단순히 "코드를 잘 정리하기 위해서"가 아니라,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Spring Boot 생태계에 자연스럽게 녹아들도록 하기 위해서</a:t>
            </a:r>
            <a:r>
              <a:rPr lang="ko">
                <a:solidFill>
                  <a:schemeClr val="dk1"/>
                </a:solidFill>
              </a:rPr>
              <a:t>입니다.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신입으로 들어와서 은행이라는 처음 겪어보는 낯선 도메인,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 Starter 덕분에, 복잡한 설정</a:t>
            </a:r>
            <a:r>
              <a:rPr lang="ko">
                <a:solidFill>
                  <a:schemeClr val="dk1"/>
                </a:solidFill>
              </a:rPr>
              <a:t>을 반복할 필요</a:t>
            </a:r>
            <a:r>
              <a:rPr lang="ko">
                <a:solidFill>
                  <a:schemeClr val="dk1"/>
                </a:solidFill>
              </a:rPr>
              <a:t> 없이 필요한 기능들을 마치 기본처럼 </a:t>
            </a:r>
            <a:r>
              <a:rPr b="1" lang="ko">
                <a:solidFill>
                  <a:schemeClr val="dk1"/>
                </a:solidFill>
              </a:rPr>
              <a:t>당연하게 쓸 수 있게 되었고</a:t>
            </a:r>
            <a:r>
              <a:rPr lang="ko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특별할 수 있는 은행 고유의 공통 기능들 역시 </a:t>
            </a:r>
            <a:r>
              <a:rPr b="1" lang="ko">
                <a:solidFill>
                  <a:schemeClr val="dk1"/>
                </a:solidFill>
              </a:rPr>
              <a:t>일관된 방식으로 사용할 수 있게 되었습니다. 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17:05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이제 저희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라이브러리가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개발할 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마주칠 수 있는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ko" sz="1000">
                <a:solidFill>
                  <a:schemeClr val="dk1"/>
                </a:solidFill>
              </a:rPr>
              <a:t>공통적인</a:t>
            </a:r>
            <a:r>
              <a:rPr b="1"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ko" sz="1000">
                <a:solidFill>
                  <a:schemeClr val="dk1"/>
                </a:solidFill>
              </a:rPr>
              <a:t>문제들을 어떻게 해결했는지 설명드리려고 합니다.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언뜻 보면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직렬화/역직렬화,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외부 API 통신을 위한 HTTP Client,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분산 트레이싱 같은 기능들은 이미 Spring 프레임워크나 오픈소스 라이브러리에서 당연히 제공하는 흔한 기능들처럼 보일 수 있죠.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실제로는 그냥 가져다 써도 될 것 같기도 하고요.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그런데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저희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Starter</a:t>
            </a:r>
            <a:r>
              <a:rPr lang="ko" sz="1000">
                <a:solidFill>
                  <a:schemeClr val="dk1"/>
                </a:solidFill>
              </a:rPr>
              <a:t>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그런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일반적인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기능이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아니라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b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b="1" lang="ko" sz="1000">
                <a:solidFill>
                  <a:schemeClr val="dk1"/>
                </a:solidFill>
              </a:rPr>
              <a:t>은행</a:t>
            </a:r>
            <a:r>
              <a:rPr b="1"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ko" sz="1000">
                <a:solidFill>
                  <a:schemeClr val="dk1"/>
                </a:solidFill>
              </a:rPr>
              <a:t>업무에</a:t>
            </a:r>
            <a:r>
              <a:rPr b="1"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ko" sz="1000">
                <a:solidFill>
                  <a:schemeClr val="dk1"/>
                </a:solidFill>
              </a:rPr>
              <a:t>특화된</a:t>
            </a:r>
            <a:r>
              <a:rPr b="1"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 </a:t>
            </a:r>
            <a:r>
              <a:rPr b="1" lang="ko" sz="1000">
                <a:solidFill>
                  <a:schemeClr val="dk1"/>
                </a:solidFill>
              </a:rPr>
              <a:t>요구사항</a:t>
            </a:r>
            <a:r>
              <a:rPr lang="ko" sz="1000">
                <a:solidFill>
                  <a:schemeClr val="dk1"/>
                </a:solidFill>
              </a:rPr>
              <a:t>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반영해서</a:t>
            </a:r>
            <a:br>
              <a:rPr lang="ko" sz="1000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은행이라는</a:t>
            </a:r>
            <a:r>
              <a:rPr lang="ko">
                <a:solidFill>
                  <a:schemeClr val="dk1"/>
                </a:solidFill>
              </a:rPr>
              <a:t> 환경에 맞는 방식으로 추상화하고, </a:t>
            </a:r>
            <a:r>
              <a:rPr b="1" lang="ko">
                <a:solidFill>
                  <a:schemeClr val="dk1"/>
                </a:solidFill>
              </a:rPr>
              <a:t>통일된 사용 방식</a:t>
            </a:r>
            <a:r>
              <a:rPr lang="ko">
                <a:solidFill>
                  <a:schemeClr val="dk1"/>
                </a:solidFill>
              </a:rPr>
              <a:t>으로 제공하고 있습니다.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그럼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구체적으로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어떤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문제들이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있었고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b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ko" sz="1000">
                <a:solidFill>
                  <a:schemeClr val="dk1"/>
                </a:solidFill>
              </a:rPr>
              <a:t>이를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어떻게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해결했는지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예시 세개정도 들어서 </a:t>
            </a:r>
            <a:r>
              <a:rPr lang="ko" sz="1000">
                <a:solidFill>
                  <a:schemeClr val="dk1"/>
                </a:solidFill>
              </a:rPr>
              <a:t>같이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살펴볼까요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첫 번째로 이야기할 내용은, 전통적인 금융기관에서 많이 사용하는 데이터 형식인 </a:t>
            </a:r>
            <a:r>
              <a:rPr b="1" lang="ko">
                <a:solidFill>
                  <a:schemeClr val="dk1"/>
                </a:solidFill>
              </a:rPr>
              <a:t>FixedLength 전문</a:t>
            </a:r>
            <a:r>
              <a:rPr lang="ko">
                <a:solidFill>
                  <a:schemeClr val="dk1"/>
                </a:solidFill>
              </a:rPr>
              <a:t>과,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 전문 형식을 몰라도 쉽게 </a:t>
            </a:r>
            <a:r>
              <a:rPr b="1" lang="ko">
                <a:solidFill>
                  <a:schemeClr val="dk1"/>
                </a:solidFill>
              </a:rPr>
              <a:t>직렬화와 역직렬화</a:t>
            </a:r>
            <a:r>
              <a:rPr lang="ko">
                <a:solidFill>
                  <a:schemeClr val="dk1"/>
                </a:solidFill>
              </a:rPr>
              <a:t>할 수 있도록 도와주는 저희 라이브러리의 기능에 대한 이야기입니다.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보통 외부 프로그램이나 외부 세계와의 통신을 할 때 위와 같은 json 형태로 주고받으시죠?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하지만 저희시스템에서는 json형식으로 통신을 하지 않는 경우도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펀드라는 것은 고객님으로부터 돈을 받으면, </a:t>
            </a:r>
            <a:r>
              <a:rPr lang="ko">
                <a:solidFill>
                  <a:schemeClr val="dk1"/>
                </a:solidFill>
              </a:rPr>
              <a:t>이 돈을 저희가 마음대로 </a:t>
            </a:r>
            <a:r>
              <a:rPr lang="ko">
                <a:solidFill>
                  <a:schemeClr val="dk1"/>
                </a:solidFill>
              </a:rPr>
              <a:t>다룰 수 없습니다.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lang="ko"/>
              <a:t>그 돈을 저희가 저장해두지 않고 다른 외부 금융기관에 저장해두는데요.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이렇게 다양한 전통 금융 회사들과 통신을 많이 합니다.,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이런 전통적인 금융 기관들로의 통신은 Fixed Length전문이라는 형식을 통해 많이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은행에서만 사용하진 않구요, 조금 오래된 시스템에서 사용하고 있기도 하는 형식입니다.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json 은 key와 value쌍으로 필드를 식별 하죠?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Fixed Length전문이라고 하는 것은 </a:t>
            </a:r>
            <a:r>
              <a:rPr lang="ko"/>
              <a:t>고정된 길이의 메시지 형식이에요.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구분자(delimiter) 없이 위치(offset)와 길이(length) 만으로 필드를 식별하는 방식입니다.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앞에 10자는 이름자리, 뒤에 9자는 금액자리.. 이렇게 해서 각 필드를 식별해요.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19:33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3" name="Google Shape;103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JSON 형식으로 통신한다면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spring-boot-starter-web 의존성을 추가하면 제공되는 Jackson 라이브러리를 통해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java 객체를 당연하게 직렬화/역직렬화를 할 수 있겠쬬?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개발을 할 때에 자바 객체를 json 형식으로 내려주는거에 대해서는 </a:t>
            </a:r>
            <a:r>
              <a:rPr lang="ko">
                <a:solidFill>
                  <a:schemeClr val="dk1"/>
                </a:solidFill>
              </a:rPr>
              <a:t>큰 </a:t>
            </a:r>
            <a:r>
              <a:rPr lang="ko">
                <a:solidFill>
                  <a:schemeClr val="dk1"/>
                </a:solidFill>
              </a:rPr>
              <a:t>고민을하지 않았을거에요.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하지만,, FixedLength전문 형식으로 당연하게 직렬화/역직렬화하는 기능은 존재하지 않아요.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즉, 개발자가 자바객체를 활용해 요리조리 비즈니스 로직을 작성하는 것 외에 </a:t>
            </a:r>
            <a:r>
              <a:rPr b="1" lang="ko">
                <a:solidFill>
                  <a:schemeClr val="dk1"/>
                </a:solidFill>
              </a:rPr>
              <a:t>FixedLength 형식으로 데이터를 내려주고 받아야 하는 로직까지 직접 고민해서 구현해야</a:t>
            </a:r>
            <a:r>
              <a:rPr lang="ko">
                <a:solidFill>
                  <a:schemeClr val="dk1"/>
                </a:solidFill>
              </a:rPr>
              <a:t> 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또, 카카오뱅크라는 회사의 개발 체계,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만일, 이런 </a:t>
            </a:r>
            <a:r>
              <a:rPr lang="ko">
                <a:solidFill>
                  <a:schemeClr val="dk1"/>
                </a:solidFill>
              </a:rPr>
              <a:t> FixedLength형식의 전문을 객체로 사용하려면,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이렇게 각 문자의 길이만큼 직접 잘라서, 필드로 변환시키고, 이 필드들을 합쳐 객체로 만들어주겠죠?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하지만 이렇게 직접 작성했을 때, 버그가 생길만한 부분이 보이네요.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slice 범위를 잘못 택해 범위 외의 글자가 들어올 수 있구요.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padding이 잘못 들어갈 수도 있어요. 그래서 각 필드가 원하는 값 객체로 파싱이 안될 수도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이런 파싱 로직 직접 구현한다면, 핵심 로직을 작성하고, 디버깅하는데 쓰는 시간보다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객체가 파싱이 잘됐나 안됐나를 확인하는데 시간이 더 오래걸릴거에요.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저희 라이브러리는,이런 조금은 특별하게 느낄 수 있는 FixedLength라는 전문형식의 데이터도 직렬화/역직렬화 할 수 있는 기능을 제공합니다.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이렇게 각 필드에 FixedLengthCharater라는 어노테이션을 달고, 몇자리를 차지하는지 적으면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21:10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이렇게 자동으로 변환이 됩니당! </a:t>
            </a:r>
            <a:r>
              <a:rPr lang="ko"/>
              <a:t>완전 마법같죠?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과연 어떻게 이게 가능할까요? jackson이 제공하는 기능을 활용하는데요,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5" name="Google Shape;114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Jackson의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ObjectMapper</a:t>
            </a:r>
            <a:r>
              <a:rPr lang="ko">
                <a:solidFill>
                  <a:schemeClr val="dk1"/>
                </a:solidFill>
              </a:rPr>
              <a:t>는 </a:t>
            </a:r>
            <a:r>
              <a:rPr b="1"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b="1" lang="ko">
                <a:solidFill>
                  <a:schemeClr val="dk1"/>
                </a:solidFill>
              </a:rPr>
              <a:t>이라는 확장 지점</a:t>
            </a:r>
            <a:r>
              <a:rPr lang="ko">
                <a:solidFill>
                  <a:schemeClr val="dk1"/>
                </a:solidFill>
              </a:rPr>
              <a:t>을 제공합니다.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기본 타입이 아닌 </a:t>
            </a:r>
            <a:r>
              <a:rPr b="1" lang="ko">
                <a:solidFill>
                  <a:schemeClr val="dk1"/>
                </a:solidFill>
              </a:rPr>
              <a:t>커스텀 타입에 대한 직렬화·역직렬화 로직을 제어하고 싶을 때</a:t>
            </a:r>
            <a:r>
              <a:rPr lang="ko">
                <a:solidFill>
                  <a:schemeClr val="dk1"/>
                </a:solidFill>
              </a:rPr>
              <a:t>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이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lang="ko">
                <a:solidFill>
                  <a:schemeClr val="dk1"/>
                </a:solidFill>
              </a:rPr>
              <a:t>을 만들어 등록하면 됩니다.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6" name="Google Shape;115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지금 보시는 표는 Jackson에서 직렬화와 역직렬화를 직접 구현하거나 확장할 때 사용되는 주요 클래스들을 정리한 거에요.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이렇게 표로 보면 저는 잘 와닿지 않더라구요. 그림을 통해서 같이 보시죠.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6" name="Google Shape;1166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직렬화는 JsonSerializer를 구현해서,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역직렬화는 JsonDeserializer를 구현해서 할 수 있고요,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3" name="Google Shape;1183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앞서 만든 Serializer, Deserializer를 모듈에 등록해 사용할 수 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아직 배워야할게 많은 스프링이라는 기술,,을 마주쳤었고요, 개발자로서 실무 경험이 전무했던 시절에 이 라이브러리 덕분에 기능 개발도 할 수 있었고, 실제 업무도 버벅이긴 했지만 나름 잘 해낼 수 있었습니다. 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이렇게 함수를 제공해줘서 직접 만든 시리얼라이저를 등록하면 되는 형식이에요.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마지막으로 사용할 ObjectMapper에 앞서 만든 Module을 등록하면 돼요!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9" name="Google Shape;1229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이렇게 등록하면, ObjectMapper에 직렬화/역직렬화 로직이 들어갑니다!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7" name="Google Shape;1247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 방식을 활용해서 FixedLength 전문 변환이 가능하도록 하고 있어요. 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7" name="Google Shape;1267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이런 Module이 라이브러리단에 구현되어있어, 개발자가 직접 사용하는 ObjectMapper에 그때그때 등록을 할 수도 있구요,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이렇게 FixedLength 전문 형식으로 통신해야 하는 외부 API가 있다면,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해당 클라이언트를 </a:t>
            </a:r>
            <a:r>
              <a:rPr b="1" lang="ko">
                <a:solidFill>
                  <a:schemeClr val="dk1"/>
                </a:solidFill>
              </a:rPr>
              <a:t>추상화해서 제공하고</a:t>
            </a:r>
            <a:r>
              <a:rPr lang="ko">
                <a:solidFill>
                  <a:schemeClr val="dk1"/>
                </a:solidFill>
              </a:rPr>
              <a:t>,</a:t>
            </a:r>
            <a:br>
              <a:rPr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별도의 설정 없이도</a:t>
            </a:r>
            <a:r>
              <a:rPr lang="ko">
                <a:solidFill>
                  <a:schemeClr val="dk1"/>
                </a:solidFill>
              </a:rPr>
              <a:t> 객체를 FixedLength 전문 형식으로 </a:t>
            </a:r>
            <a:r>
              <a:rPr b="1" lang="ko">
                <a:solidFill>
                  <a:schemeClr val="dk1"/>
                </a:solidFill>
              </a:rPr>
              <a:t>자동으로 변환할 수 있도록 구성</a:t>
            </a:r>
            <a:r>
              <a:rPr lang="ko">
                <a:solidFill>
                  <a:schemeClr val="dk1"/>
                </a:solidFill>
              </a:rPr>
              <a:t>해두었습니다.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69dbb5f68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3" name="Google Shape;1303;g369dbb5f68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만약 이 기능을 공통화하지 않았다면,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FixedLength 전문을 만들기 위해 </a:t>
            </a:r>
            <a:r>
              <a:rPr b="1" lang="ko">
                <a:solidFill>
                  <a:schemeClr val="dk1"/>
                </a:solidFill>
              </a:rPr>
              <a:t>직접 문자열을 자르고 붙이고</a:t>
            </a:r>
            <a:r>
              <a:rPr lang="ko">
                <a:solidFill>
                  <a:schemeClr val="dk1"/>
                </a:solidFill>
              </a:rPr>
              <a:t>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혹시라도 틀릴까봐 </a:t>
            </a:r>
            <a:r>
              <a:rPr b="1" lang="ko">
                <a:solidFill>
                  <a:schemeClr val="dk1"/>
                </a:solidFill>
              </a:rPr>
              <a:t>테스트 코드도 일일이 작성해야 했을 거예요.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23:23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4" name="Google Shape;1314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제가 직접 해야한다고 하면 상상만해도 끔찍하겠죠?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69dbb5f68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7" name="Google Shape;1327;g369dbb5f6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하지만 저희는</a:t>
            </a:r>
            <a:r>
              <a:rPr lang="ko">
                <a:solidFill>
                  <a:schemeClr val="dk1"/>
                </a:solidFill>
              </a:rPr>
              <a:t> 펀드 스프링부트 스타터 라이브러리가 FixedLength전문이라는 개념을 추상화해준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덕분에 큰 고민없이  객체처럼 다룰 수 있게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8" name="Google Shape;133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네, 오늘 설명해드릴 예시 세개 중 두번째입니다. 다음으로 </a:t>
            </a:r>
            <a:r>
              <a:rPr lang="ko"/>
              <a:t>사내 api를 호출하는 http client를 추상화 해둔 기능에 대해서 소개해볼게요.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그래서 오늘 발표에서 다룰 “이 라이브러리가 왜 필요했는지, 은행의 어떤 기능을 어떻게 잘 추상화 해서 제공했는지” 에 대한 이야기를 누구보다도 잘 전달드릴 수 있지 않을까 생각합니다.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/>
              <a:t>3:00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4" name="Google Shape;134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여러분들, 프로그램에서 외부 api를 연동하는 경우에 다양한 http client 라이브러리를 사용해서 호출하시죠?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직접 소켓을 열거나, 프로토콜을 깊이 이해하지 않아도 “잘 만들어진 라이브러리 호출만으로” 안전하게 통신할 수 있죠.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그것 처럼 저희도, 사내 api를 호출 할 때, http client들을 사용하는데요,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2" name="Google Shape;1362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이 클라이언트를 추상화해서 제공합니다.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만약 사내 api를 한 시스템에서만 호출한다면, 굳이 라이브러리에서 추상화할 필요는 없고, 그 시스템에서 직접 설정했을거에요.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2" name="Google Shape;1382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하지만, 사내 유명한 api로의 요청은 여러 시스템에서 필요로하고, client 설정들을 반복해서 해줘야해요.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저희 스타터 라이브러리에서 httpclient를 추상화해 잘 만들어진 라이브러리 호출만으로 사내시스템과 안전하게 요청을 주고 받을 수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24:54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4" name="Google Shape;1404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어떤 부분들을 공통으로 추상화해서 제공하냐면요, 사내 API를 호출할 때 </a:t>
            </a:r>
            <a:r>
              <a:rPr b="1" lang="ko">
                <a:solidFill>
                  <a:schemeClr val="dk1"/>
                </a:solidFill>
              </a:rPr>
              <a:t>공통적으로 설정해야 하는 요소들</a:t>
            </a:r>
            <a:r>
              <a:rPr lang="ko">
                <a:solidFill>
                  <a:schemeClr val="dk1"/>
                </a:solidFill>
              </a:rPr>
              <a:t>이 있어요.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예를 들</a:t>
            </a:r>
            <a:r>
              <a:rPr lang="ko">
                <a:solidFill>
                  <a:schemeClr val="dk1"/>
                </a:solidFill>
              </a:rPr>
              <a:t>면</a:t>
            </a:r>
            <a:r>
              <a:rPr lang="ko">
                <a:solidFill>
                  <a:schemeClr val="dk1"/>
                </a:solidFill>
              </a:rPr>
              <a:t>, 앞서 FixedLength 형식으로 외부 기관에 요청을 보냈던 것처럼, </a:t>
            </a:r>
            <a:r>
              <a:rPr b="1" lang="ko">
                <a:solidFill>
                  <a:schemeClr val="dk1"/>
                </a:solidFill>
              </a:rPr>
              <a:t>호출 대상 API마다 정해진 규격에 맞춰 통신</a:t>
            </a:r>
            <a:r>
              <a:rPr lang="ko">
                <a:solidFill>
                  <a:schemeClr val="dk1"/>
                </a:solidFill>
              </a:rPr>
              <a:t>을 해야 하는 경우가 많습니다.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하지만 이런 복잡한 규격이나 설정을 일일이 알지 못해도, 필요한 정보만 입력해서 </a:t>
            </a:r>
            <a:r>
              <a:rPr b="1" lang="ko">
                <a:solidFill>
                  <a:schemeClr val="dk1"/>
                </a:solidFill>
              </a:rPr>
              <a:t>바로 호출할 수 있도록</a:t>
            </a:r>
            <a:r>
              <a:rPr lang="ko">
                <a:solidFill>
                  <a:schemeClr val="dk1"/>
                </a:solidFill>
              </a:rPr>
              <a:t> 도와줍니다.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0" name="Google Shape;1420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또한, 각 프로젝트마다 사용하고 싶은 Client 종류를 자유롭게 선택해서 사용할 수도 있겠죠.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하지만 저희는 이런 </a:t>
            </a:r>
            <a:r>
              <a:rPr b="1" lang="ko">
                <a:solidFill>
                  <a:schemeClr val="dk1"/>
                </a:solidFill>
              </a:rPr>
              <a:t>Client의 종류도 라이브러리에서 통일해 제공</a:t>
            </a:r>
            <a:r>
              <a:rPr lang="ko">
                <a:solidFill>
                  <a:schemeClr val="dk1"/>
                </a:solidFill>
              </a:rPr>
              <a:t>하고 있습니다.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만약 </a:t>
            </a:r>
            <a:r>
              <a:rPr lang="ko">
                <a:solidFill>
                  <a:schemeClr val="dk1"/>
                </a:solidFill>
              </a:rPr>
              <a:t>선택을</a:t>
            </a:r>
            <a:r>
              <a:rPr lang="ko">
                <a:solidFill>
                  <a:schemeClr val="dk1"/>
                </a:solidFill>
              </a:rPr>
              <a:t> 각 프로젝트에 맡긴다면,  </a:t>
            </a:r>
            <a:r>
              <a:rPr b="1" lang="ko">
                <a:solidFill>
                  <a:schemeClr val="dk1"/>
                </a:solidFill>
              </a:rPr>
              <a:t>같은 요청/응답/에러 형식이라도 Client마다 파싱 방식이 달라질 수 있고</a:t>
            </a:r>
            <a:r>
              <a:rPr lang="ko">
                <a:solidFill>
                  <a:schemeClr val="dk1"/>
                </a:solidFill>
              </a:rPr>
              <a:t>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그렇게 되면 코드의 일관성이 무너질 수 있어요.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단기적으로는 개별 프로젝트 입장에서 편할 수 있지만,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장기적으로는 </a:t>
            </a:r>
            <a:r>
              <a:rPr b="1" lang="ko">
                <a:solidFill>
                  <a:schemeClr val="dk1"/>
                </a:solidFill>
              </a:rPr>
              <a:t>팀 전체가 다양한 기술을 모두 이해하고 유지보수해야 하므로 운영 부담과 학습 비용이 기하급수적으로 늘어날 수 있습니다.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저희는, </a:t>
            </a:r>
            <a:r>
              <a:rPr b="1" lang="ko">
                <a:solidFill>
                  <a:schemeClr val="dk1"/>
                </a:solidFill>
              </a:rPr>
              <a:t>사내 API의 요청 형식이나 사용하는 HTTP 기술을 깊이 알지 못해도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b="1" lang="ko">
                <a:solidFill>
                  <a:schemeClr val="dk1"/>
                </a:solidFill>
              </a:rPr>
              <a:t>잘 만들어진 라이브러리만 호출하면 안전하고 일관된 방식으로 통신할 수 있도록 구성했습니다.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1" name="Google Shape;1441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그런데, 사내 API 호출 시에는 단순한 공통 설정 외에도 요청의 출처에 따라 요청 전후로 추가 로직이 들어가야 하는 경우도 있습니다.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예를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들어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어떤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요청은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감사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로그를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남겨야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수도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다른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요청은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권한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검증이나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거래에 대한 </a:t>
            </a:r>
            <a:r>
              <a:rPr lang="ko" sz="1000">
                <a:solidFill>
                  <a:schemeClr val="dk1"/>
                </a:solidFill>
              </a:rPr>
              <a:t>증적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저장이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필요할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수도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26:22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2" name="Google Shape;1452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그래서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저희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라이브러리는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HTTP Client</a:t>
            </a:r>
            <a:r>
              <a:rPr lang="ko" sz="1000">
                <a:solidFill>
                  <a:schemeClr val="dk1"/>
                </a:solidFill>
              </a:rPr>
              <a:t>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단순히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추상화하는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데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그치지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않고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공통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설정뿐만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아니라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요청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전후에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필요한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부가기능도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유연하게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끼워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넣을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수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있는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‘</a:t>
            </a:r>
            <a:r>
              <a:rPr lang="ko" sz="1000">
                <a:solidFill>
                  <a:schemeClr val="dk1"/>
                </a:solidFill>
              </a:rPr>
              <a:t>확장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포인트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ko" sz="1000">
                <a:solidFill>
                  <a:schemeClr val="dk1"/>
                </a:solidFill>
              </a:rPr>
              <a:t>를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제공했습니다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ko" sz="1000">
                <a:solidFill>
                  <a:schemeClr val="dk1"/>
                </a:solidFill>
              </a:rPr>
              <a:t>그렇다면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이런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확장포인트를 어떻게 구현했을까요?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예시를 통해 같이 한번 보시죠.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저희 펀드 시스템이 코어뱅킹 시스템으로부터 분리구축했잖아요, 기존의 거대한 은행 시스템을 코어뱅킹이라고 불린다는걸 다시 말씀드릴게요.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그래서 이 </a:t>
            </a:r>
            <a:r>
              <a:rPr lang="ko"/>
              <a:t>코어뱅킹이</a:t>
            </a:r>
            <a:r>
              <a:rPr lang="ko"/>
              <a:t>라는 시스템과 통신할 일이 많이 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통신이 필요한 대표적인 예가, 펀드를 투자할 때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펀드를 사서 투자하기 위해서는 코어뱅킹 시스템에 있는 입출금 통장에서 돈을 출금해야 펀드를 살 수 있어요.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하지만 이 거래가 고객님이 모바일을 통해 직접 거래하는 경우가 아니라,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가끔 고객님이 모바일로 직접 거래하기 힘든 상황에는 고객센터를 통해 저희 직원이 거래 하는 경우가 생기기도 한답니다.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27:29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1" name="Google Shape;1481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근데 이 때 아무 직원이나 거래를 할 수는 없고요, 요청 전/후에  여러가지 검증을 한 뒤 입출금통장으로 거래 요청을 보낼 수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0" name="Google Shape;1500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먼저 거래가 가능한 부서인지 검증을 해야해요. 저희 개발팀이 고객의 계좌에 손대서 거래를 일으키면 절대 안되겠죠?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3.png"/><Relationship Id="rId4" Type="http://schemas.openxmlformats.org/officeDocument/2006/relationships/image" Target="../media/image1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1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2.png"/><Relationship Id="rId4" Type="http://schemas.openxmlformats.org/officeDocument/2006/relationships/image" Target="../media/image1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2.png"/><Relationship Id="rId4" Type="http://schemas.openxmlformats.org/officeDocument/2006/relationships/image" Target="../media/image1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3.png"/><Relationship Id="rId4" Type="http://schemas.openxmlformats.org/officeDocument/2006/relationships/image" Target="../media/image1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7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9.png"/><Relationship Id="rId4" Type="http://schemas.openxmlformats.org/officeDocument/2006/relationships/image" Target="../media/image64.png"/><Relationship Id="rId5" Type="http://schemas.openxmlformats.org/officeDocument/2006/relationships/image" Target="../media/image77.png"/><Relationship Id="rId6" Type="http://schemas.openxmlformats.org/officeDocument/2006/relationships/image" Target="../media/image71.png"/><Relationship Id="rId7" Type="http://schemas.openxmlformats.org/officeDocument/2006/relationships/image" Target="../media/image1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5" Type="http://schemas.openxmlformats.org/officeDocument/2006/relationships/image" Target="../media/image1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72.png"/><Relationship Id="rId4" Type="http://schemas.openxmlformats.org/officeDocument/2006/relationships/image" Target="../media/image1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0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0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7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0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87.png"/><Relationship Id="rId4" Type="http://schemas.openxmlformats.org/officeDocument/2006/relationships/image" Target="../media/image1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0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87.png"/><Relationship Id="rId4" Type="http://schemas.openxmlformats.org/officeDocument/2006/relationships/image" Target="../media/image10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0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0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74.png"/><Relationship Id="rId4" Type="http://schemas.openxmlformats.org/officeDocument/2006/relationships/image" Target="../media/image10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0.png"/><Relationship Id="rId4" Type="http://schemas.openxmlformats.org/officeDocument/2006/relationships/image" Target="../media/image8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81.png"/><Relationship Id="rId4" Type="http://schemas.openxmlformats.org/officeDocument/2006/relationships/image" Target="../media/image10.png"/><Relationship Id="rId5" Type="http://schemas.openxmlformats.org/officeDocument/2006/relationships/image" Target="../media/image80.png"/><Relationship Id="rId6" Type="http://schemas.openxmlformats.org/officeDocument/2006/relationships/image" Target="../media/image78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41.png"/><Relationship Id="rId7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5" Type="http://schemas.openxmlformats.org/officeDocument/2006/relationships/image" Target="../media/image1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7.png"/><Relationship Id="rId6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.png"/><Relationship Id="rId4" Type="http://schemas.openxmlformats.org/officeDocument/2006/relationships/image" Target="../media/image5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1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5" Type="http://schemas.openxmlformats.org/officeDocument/2006/relationships/image" Target="../media/image1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37.png"/><Relationship Id="rId7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37.png"/><Relationship Id="rId8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.png"/><Relationship Id="rId4" Type="http://schemas.openxmlformats.org/officeDocument/2006/relationships/image" Target="../media/image6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AEA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5"/>
          <p:cNvGrpSpPr/>
          <p:nvPr/>
        </p:nvGrpSpPr>
        <p:grpSpPr>
          <a:xfrm>
            <a:off x="0" y="-72333"/>
            <a:ext cx="9144300" cy="5216002"/>
            <a:chOff x="0" y="-38100"/>
            <a:chExt cx="4816592" cy="2747433"/>
          </a:xfrm>
        </p:grpSpPr>
        <p:sp>
          <p:nvSpPr>
            <p:cNvPr id="100" name="Google Shape;100;p2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1" name="Google Shape;101;p25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25"/>
          <p:cNvSpPr/>
          <p:nvPr/>
        </p:nvSpPr>
        <p:spPr>
          <a:xfrm rot="10800000">
            <a:off x="-119650" y="-63062"/>
            <a:ext cx="9275100" cy="5197500"/>
          </a:xfrm>
          <a:prstGeom prst="rtTriangle">
            <a:avLst/>
          </a:prstGeom>
          <a:solidFill>
            <a:srgbClr val="000000">
              <a:alpha val="32156"/>
            </a:srgbClr>
          </a:solidFill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571888" y="3331696"/>
            <a:ext cx="7577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" sz="4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펀드 시스템 구축의 날개</a:t>
            </a:r>
            <a:endParaRPr b="0" i="0" sz="5000" u="none" cap="none" strike="noStrike">
              <a:solidFill>
                <a:schemeClr val="lt1"/>
              </a:solidFill>
              <a:latin typeface="Noto Sans ExtraLight"/>
              <a:ea typeface="Noto Sans ExtraLight"/>
              <a:cs typeface="Noto Sans ExtraLight"/>
              <a:sym typeface="Noto Sans ExtraLight"/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588146" y="4057909"/>
            <a:ext cx="720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EAEAEA"/>
                </a:solidFill>
                <a:latin typeface="Arial"/>
                <a:ea typeface="Arial"/>
                <a:cs typeface="Arial"/>
                <a:sym typeface="Arial"/>
              </a:rPr>
              <a:t>사내 Spring Boot Starter Library 이야기</a:t>
            </a:r>
            <a:endParaRPr b="0" i="0" sz="2000" u="none" cap="none" strike="noStrike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105" name="Google Shape;105;p25"/>
          <p:cNvSpPr txBox="1"/>
          <p:nvPr/>
        </p:nvSpPr>
        <p:spPr>
          <a:xfrm>
            <a:off x="6604271" y="4404738"/>
            <a:ext cx="2184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손수민.카카오뱅크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25"/>
          <p:cNvGrpSpPr/>
          <p:nvPr/>
        </p:nvGrpSpPr>
        <p:grpSpPr>
          <a:xfrm>
            <a:off x="3564863" y="357734"/>
            <a:ext cx="2014498" cy="337994"/>
            <a:chOff x="-2" y="0"/>
            <a:chExt cx="1061100" cy="178032"/>
          </a:xfrm>
        </p:grpSpPr>
        <p:sp>
          <p:nvSpPr>
            <p:cNvPr id="107" name="Google Shape;107;p25"/>
            <p:cNvSpPr/>
            <p:nvPr/>
          </p:nvSpPr>
          <p:spPr>
            <a:xfrm>
              <a:off x="0" y="0"/>
              <a:ext cx="1061014" cy="178032"/>
            </a:xfrm>
            <a:custGeom>
              <a:rect b="b" l="l" r="r" t="t"/>
              <a:pathLst>
                <a:path extrusionOk="0" h="178032" w="1061014">
                  <a:moveTo>
                    <a:pt x="89016" y="0"/>
                  </a:moveTo>
                  <a:lnTo>
                    <a:pt x="971998" y="0"/>
                  </a:lnTo>
                  <a:cubicBezTo>
                    <a:pt x="1021160" y="0"/>
                    <a:pt x="1061014" y="39854"/>
                    <a:pt x="1061014" y="89016"/>
                  </a:cubicBezTo>
                  <a:lnTo>
                    <a:pt x="1061014" y="89016"/>
                  </a:lnTo>
                  <a:cubicBezTo>
                    <a:pt x="1061014" y="138178"/>
                    <a:pt x="1021160" y="178032"/>
                    <a:pt x="971998" y="178032"/>
                  </a:cubicBezTo>
                  <a:lnTo>
                    <a:pt x="89016" y="178032"/>
                  </a:lnTo>
                  <a:cubicBezTo>
                    <a:pt x="39854" y="178032"/>
                    <a:pt x="0" y="138178"/>
                    <a:pt x="0" y="89016"/>
                  </a:cubicBezTo>
                  <a:lnTo>
                    <a:pt x="0" y="89016"/>
                  </a:lnTo>
                  <a:cubicBezTo>
                    <a:pt x="0" y="39854"/>
                    <a:pt x="39854" y="0"/>
                    <a:pt x="89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5"/>
            <p:cNvSpPr txBox="1"/>
            <p:nvPr/>
          </p:nvSpPr>
          <p:spPr>
            <a:xfrm>
              <a:off x="-2" y="93"/>
              <a:ext cx="1061100" cy="1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ko" sz="11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SpringCamp 2025</a:t>
              </a:r>
              <a:endParaRPr b="1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1869750" y="984000"/>
            <a:ext cx="644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어디에나 존재하는 단일 시스템의 문제점들.</a:t>
            </a:r>
            <a:endParaRPr b="1" i="0" sz="2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500" y="1522800"/>
            <a:ext cx="3345175" cy="27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34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34"/>
          <p:cNvSpPr txBox="1"/>
          <p:nvPr/>
        </p:nvSpPr>
        <p:spPr>
          <a:xfrm>
            <a:off x="5265825" y="4786500"/>
            <a:ext cx="3799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https://cine21.com/news/view/?mag_id=27645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7" name="Google Shape;1517;p124"/>
          <p:cNvCxnSpPr/>
          <p:nvPr/>
        </p:nvCxnSpPr>
        <p:spPr>
          <a:xfrm>
            <a:off x="3062275" y="2524051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8" name="Google Shape;1518;p124"/>
          <p:cNvCxnSpPr/>
          <p:nvPr/>
        </p:nvCxnSpPr>
        <p:spPr>
          <a:xfrm>
            <a:off x="3062275" y="2775326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519" name="Google Shape;1519;p124"/>
          <p:cNvSpPr/>
          <p:nvPr/>
        </p:nvSpPr>
        <p:spPr>
          <a:xfrm>
            <a:off x="1481475" y="2169463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</a:t>
            </a:r>
            <a:r>
              <a:rPr b="1"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계좌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0" name="Google Shape;1520;p124"/>
          <p:cNvSpPr/>
          <p:nvPr/>
        </p:nvSpPr>
        <p:spPr>
          <a:xfrm>
            <a:off x="6194875" y="2113363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입출금통장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1" name="Google Shape;1521;p124"/>
          <p:cNvSpPr txBox="1"/>
          <p:nvPr/>
        </p:nvSpPr>
        <p:spPr>
          <a:xfrm>
            <a:off x="2928000" y="1009250"/>
            <a:ext cx="3288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거래가 가능한 부서인지 검증</a:t>
            </a:r>
            <a:endParaRPr b="1" i="0" sz="14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거래가 가능한 직원인지 검증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 관련 증적을 펀드시스템에 저장</a:t>
            </a:r>
            <a:endParaRPr b="1" i="0" sz="14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1,000원 출금 요청</a:t>
            </a:r>
            <a:endParaRPr b="1" i="0" sz="14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22" name="Google Shape;1522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124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24" name="Google Shape;1524;p12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5" name="Google Shape;1525;p124"/>
          <p:cNvSpPr txBox="1"/>
          <p:nvPr/>
        </p:nvSpPr>
        <p:spPr>
          <a:xfrm>
            <a:off x="2928000" y="3122350"/>
            <a:ext cx="3683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1,000원 출금 완료 응답</a:t>
            </a:r>
            <a:endParaRPr b="1" i="0" sz="15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완료 거래 증적을 펀드시스템에 저장</a:t>
            </a:r>
            <a:endParaRPr b="1" i="0" sz="15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26" name="Google Shape;1526;p124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7" name="Google Shape;1527;p124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2" name="Google Shape;1532;p125"/>
          <p:cNvCxnSpPr/>
          <p:nvPr/>
        </p:nvCxnSpPr>
        <p:spPr>
          <a:xfrm>
            <a:off x="3062275" y="2524051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3" name="Google Shape;1533;p125"/>
          <p:cNvCxnSpPr/>
          <p:nvPr/>
        </p:nvCxnSpPr>
        <p:spPr>
          <a:xfrm>
            <a:off x="3062275" y="2775326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534" name="Google Shape;1534;p125"/>
          <p:cNvSpPr txBox="1"/>
          <p:nvPr/>
        </p:nvSpPr>
        <p:spPr>
          <a:xfrm>
            <a:off x="2928000" y="3122350"/>
            <a:ext cx="3683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1,000원 출금 완료 응답</a:t>
            </a:r>
            <a:endParaRPr b="1" i="0" sz="15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완료 거래 증적을 펀드시스템에 저장</a:t>
            </a:r>
            <a:endParaRPr b="1" i="0" sz="15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5" name="Google Shape;1535;p125"/>
          <p:cNvSpPr/>
          <p:nvPr/>
        </p:nvSpPr>
        <p:spPr>
          <a:xfrm>
            <a:off x="1481475" y="2169463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</a:t>
            </a:r>
            <a:r>
              <a:rPr b="1"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계좌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6" name="Google Shape;1536;p125"/>
          <p:cNvSpPr/>
          <p:nvPr/>
        </p:nvSpPr>
        <p:spPr>
          <a:xfrm>
            <a:off x="6194875" y="2113363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입출금통장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7" name="Google Shape;1537;p125"/>
          <p:cNvSpPr txBox="1"/>
          <p:nvPr/>
        </p:nvSpPr>
        <p:spPr>
          <a:xfrm>
            <a:off x="2928000" y="1009250"/>
            <a:ext cx="3288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거래가 가능한 부서인지 검증</a:t>
            </a:r>
            <a:endParaRPr b="1" i="0" sz="14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거래가 가능한 직원인지 검증</a:t>
            </a:r>
            <a:endParaRPr b="1" i="0" sz="14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 관련 증적을 펀드시스템에 저장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1,000원 출금 요청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38" name="Google Shape;1538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25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40" name="Google Shape;1540;p12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1" name="Google Shape;1541;p125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2" name="Google Shape;1542;p125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7" name="Google Shape;1547;p126"/>
          <p:cNvCxnSpPr/>
          <p:nvPr/>
        </p:nvCxnSpPr>
        <p:spPr>
          <a:xfrm>
            <a:off x="3062275" y="2524051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8" name="Google Shape;1548;p126"/>
          <p:cNvCxnSpPr/>
          <p:nvPr/>
        </p:nvCxnSpPr>
        <p:spPr>
          <a:xfrm>
            <a:off x="3062275" y="2775326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549" name="Google Shape;1549;p126"/>
          <p:cNvSpPr/>
          <p:nvPr/>
        </p:nvSpPr>
        <p:spPr>
          <a:xfrm>
            <a:off x="1481475" y="2169463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</a:t>
            </a:r>
            <a:r>
              <a:rPr b="1"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계좌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0" name="Google Shape;1550;p126"/>
          <p:cNvSpPr/>
          <p:nvPr/>
        </p:nvSpPr>
        <p:spPr>
          <a:xfrm>
            <a:off x="6194875" y="2113363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입출금통장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1" name="Google Shape;1551;p126"/>
          <p:cNvSpPr txBox="1"/>
          <p:nvPr/>
        </p:nvSpPr>
        <p:spPr>
          <a:xfrm>
            <a:off x="2928000" y="1009250"/>
            <a:ext cx="3288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거래가 가능한 부서인지 검증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거래가 가능한 직원인지 검증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 관련 증적을 펀드시스템에 저장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1,000원 출금 요청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2" name="Google Shape;1552;p126"/>
          <p:cNvSpPr txBox="1"/>
          <p:nvPr/>
        </p:nvSpPr>
        <p:spPr>
          <a:xfrm>
            <a:off x="2928000" y="3122350"/>
            <a:ext cx="3683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1,000원 출금 완료 응답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완료 거래 증적을 펀드시스템에 저장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3" name="Google Shape;1553;p126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54" name="Google Shape;155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5" name="Google Shape;1555;p12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6" name="Google Shape;1556;p126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7" name="Google Shape;1557;p126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Google Shape;156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6013" y="972700"/>
            <a:ext cx="3911975" cy="360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3" name="Google Shape;1563;p127"/>
          <p:cNvCxnSpPr/>
          <p:nvPr/>
        </p:nvCxnSpPr>
        <p:spPr>
          <a:xfrm>
            <a:off x="2808600" y="2301025"/>
            <a:ext cx="0" cy="165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4" name="Google Shape;1564;p127"/>
          <p:cNvSpPr/>
          <p:nvPr/>
        </p:nvSpPr>
        <p:spPr>
          <a:xfrm>
            <a:off x="2944025" y="3220425"/>
            <a:ext cx="2199600" cy="34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5" name="Google Shape;1565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127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67" name="Google Shape;1567;p12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8" name="Google Shape;1568;p127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9" name="Google Shape;1569;p127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28"/>
          <p:cNvSpPr txBox="1"/>
          <p:nvPr/>
        </p:nvSpPr>
        <p:spPr>
          <a:xfrm>
            <a:off x="518725" y="1275850"/>
            <a:ext cx="652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자유롭게 처리해도 됨. 그치만.. 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5" name="Google Shape;1575;p128"/>
          <p:cNvSpPr txBox="1"/>
          <p:nvPr/>
        </p:nvSpPr>
        <p:spPr>
          <a:xfrm>
            <a:off x="506325" y="2010350"/>
            <a:ext cx="6222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🧐 같은 기능이지만 프로젝트마다 구현방법이 다름.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	ㄴ 개발자가 바뀌면?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	ㄴ 감사, 요구사항이 변경될 때?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🧐 어느정도 구현의 표준을 제공할 수는 없을까?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76" name="Google Shape;157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28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78" name="Google Shape;1578;p12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9" name="Google Shape;1579;p128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0" name="Google Shape;1580;p128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29"/>
          <p:cNvSpPr txBox="1"/>
          <p:nvPr/>
        </p:nvSpPr>
        <p:spPr>
          <a:xfrm>
            <a:off x="1723550" y="111362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책임연쇄패턴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사용해 구현의 표준을 제공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86" name="Google Shape;1586;p129"/>
          <p:cNvSpPr/>
          <p:nvPr/>
        </p:nvSpPr>
        <p:spPr>
          <a:xfrm>
            <a:off x="3459225" y="2213700"/>
            <a:ext cx="2016000" cy="71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9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Handler</a:t>
            </a:r>
            <a:endParaRPr b="1" i="0" sz="19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87" name="Google Shape;1587;p129"/>
          <p:cNvSpPr/>
          <p:nvPr/>
        </p:nvSpPr>
        <p:spPr>
          <a:xfrm>
            <a:off x="856000" y="3648125"/>
            <a:ext cx="2016000" cy="71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9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HandleA</a:t>
            </a:r>
            <a:endParaRPr b="1" i="0" sz="19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88" name="Google Shape;1588;p129"/>
          <p:cNvSpPr/>
          <p:nvPr/>
        </p:nvSpPr>
        <p:spPr>
          <a:xfrm>
            <a:off x="6062450" y="3648125"/>
            <a:ext cx="2016000" cy="71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9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HandlerC</a:t>
            </a:r>
            <a:endParaRPr b="1" i="0" sz="19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89" name="Google Shape;1589;p129"/>
          <p:cNvSpPr/>
          <p:nvPr/>
        </p:nvSpPr>
        <p:spPr>
          <a:xfrm>
            <a:off x="3459225" y="3648125"/>
            <a:ext cx="2016000" cy="71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9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HandlerB</a:t>
            </a:r>
            <a:endParaRPr b="1" i="0" sz="19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90" name="Google Shape;1590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1" name="Google Shape;1591;p129"/>
          <p:cNvCxnSpPr>
            <a:stCxn id="1587" idx="0"/>
            <a:endCxn id="1586" idx="2"/>
          </p:cNvCxnSpPr>
          <p:nvPr/>
        </p:nvCxnSpPr>
        <p:spPr>
          <a:xfrm rot="-5400000">
            <a:off x="2806450" y="1987475"/>
            <a:ext cx="718200" cy="26031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2" name="Google Shape;1592;p129"/>
          <p:cNvCxnSpPr>
            <a:stCxn id="1586" idx="2"/>
            <a:endCxn id="1588" idx="0"/>
          </p:cNvCxnSpPr>
          <p:nvPr/>
        </p:nvCxnSpPr>
        <p:spPr>
          <a:xfrm flipH="1" rot="-5400000">
            <a:off x="5409675" y="1987350"/>
            <a:ext cx="718200" cy="26031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3" name="Google Shape;1593;p129"/>
          <p:cNvCxnSpPr>
            <a:stCxn id="1586" idx="2"/>
            <a:endCxn id="1589" idx="0"/>
          </p:cNvCxnSpPr>
          <p:nvPr/>
        </p:nvCxnSpPr>
        <p:spPr>
          <a:xfrm flipH="1" rot="-5400000">
            <a:off x="4108425" y="3288600"/>
            <a:ext cx="718200" cy="6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4" name="Google Shape;1594;p129"/>
          <p:cNvCxnSpPr/>
          <p:nvPr/>
        </p:nvCxnSpPr>
        <p:spPr>
          <a:xfrm>
            <a:off x="294900" y="4044075"/>
            <a:ext cx="277200" cy="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5" name="Google Shape;1595;p129"/>
          <p:cNvCxnSpPr/>
          <p:nvPr/>
        </p:nvCxnSpPr>
        <p:spPr>
          <a:xfrm>
            <a:off x="3027013" y="4001375"/>
            <a:ext cx="277200" cy="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6" name="Google Shape;1596;p129"/>
          <p:cNvCxnSpPr/>
          <p:nvPr/>
        </p:nvCxnSpPr>
        <p:spPr>
          <a:xfrm>
            <a:off x="5630225" y="4001375"/>
            <a:ext cx="277200" cy="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7" name="Google Shape;1597;p129"/>
          <p:cNvCxnSpPr/>
          <p:nvPr/>
        </p:nvCxnSpPr>
        <p:spPr>
          <a:xfrm>
            <a:off x="8306550" y="4001375"/>
            <a:ext cx="277200" cy="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98" name="Google Shape;1598;p129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99" name="Google Shape;1599;p12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0" name="Google Shape;1600;p129"/>
          <p:cNvSpPr txBox="1"/>
          <p:nvPr/>
        </p:nvSpPr>
        <p:spPr>
          <a:xfrm>
            <a:off x="5767500" y="2380875"/>
            <a:ext cx="130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인터페이스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01" name="Google Shape;1601;p129"/>
          <p:cNvSpPr txBox="1"/>
          <p:nvPr/>
        </p:nvSpPr>
        <p:spPr>
          <a:xfrm>
            <a:off x="294900" y="3200400"/>
            <a:ext cx="130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구현체들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02" name="Google Shape;1602;p129"/>
          <p:cNvSpPr/>
          <p:nvPr/>
        </p:nvSpPr>
        <p:spPr>
          <a:xfrm>
            <a:off x="3125025" y="1932300"/>
            <a:ext cx="3828600" cy="126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3" name="Google Shape;1603;p129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4" name="Google Shape;1604;p129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30"/>
          <p:cNvSpPr txBox="1"/>
          <p:nvPr/>
        </p:nvSpPr>
        <p:spPr>
          <a:xfrm>
            <a:off x="1723550" y="111362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책임연쇄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패턴을 사용해 구현의 표준을 제공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0" name="Google Shape;1610;p130"/>
          <p:cNvSpPr/>
          <p:nvPr/>
        </p:nvSpPr>
        <p:spPr>
          <a:xfrm>
            <a:off x="3459225" y="2213700"/>
            <a:ext cx="2016000" cy="71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9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Handler</a:t>
            </a:r>
            <a:endParaRPr b="1" i="0" sz="19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1" name="Google Shape;1611;p130"/>
          <p:cNvSpPr/>
          <p:nvPr/>
        </p:nvSpPr>
        <p:spPr>
          <a:xfrm>
            <a:off x="856000" y="3648125"/>
            <a:ext cx="2016000" cy="71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9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HandleA</a:t>
            </a:r>
            <a:endParaRPr b="1" i="0" sz="19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2" name="Google Shape;1612;p130"/>
          <p:cNvSpPr/>
          <p:nvPr/>
        </p:nvSpPr>
        <p:spPr>
          <a:xfrm>
            <a:off x="6062450" y="3648125"/>
            <a:ext cx="2016000" cy="71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9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HandlerC</a:t>
            </a:r>
            <a:endParaRPr b="1" i="0" sz="19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3" name="Google Shape;1613;p130"/>
          <p:cNvSpPr/>
          <p:nvPr/>
        </p:nvSpPr>
        <p:spPr>
          <a:xfrm>
            <a:off x="3459225" y="3648125"/>
            <a:ext cx="2016000" cy="71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9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HandlerB</a:t>
            </a:r>
            <a:endParaRPr b="1" i="0" sz="19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14" name="Google Shape;161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5" name="Google Shape;1615;p130"/>
          <p:cNvCxnSpPr>
            <a:stCxn id="1611" idx="0"/>
            <a:endCxn id="1610" idx="2"/>
          </p:cNvCxnSpPr>
          <p:nvPr/>
        </p:nvCxnSpPr>
        <p:spPr>
          <a:xfrm rot="-5400000">
            <a:off x="2806450" y="1987475"/>
            <a:ext cx="718200" cy="26031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6" name="Google Shape;1616;p130"/>
          <p:cNvCxnSpPr>
            <a:stCxn id="1610" idx="2"/>
            <a:endCxn id="1612" idx="0"/>
          </p:cNvCxnSpPr>
          <p:nvPr/>
        </p:nvCxnSpPr>
        <p:spPr>
          <a:xfrm flipH="1" rot="-5400000">
            <a:off x="5409675" y="1987350"/>
            <a:ext cx="718200" cy="26031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7" name="Google Shape;1617;p130"/>
          <p:cNvCxnSpPr>
            <a:stCxn id="1610" idx="2"/>
            <a:endCxn id="1613" idx="0"/>
          </p:cNvCxnSpPr>
          <p:nvPr/>
        </p:nvCxnSpPr>
        <p:spPr>
          <a:xfrm flipH="1" rot="-5400000">
            <a:off x="4108425" y="3288600"/>
            <a:ext cx="718200" cy="6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8" name="Google Shape;1618;p130"/>
          <p:cNvCxnSpPr/>
          <p:nvPr/>
        </p:nvCxnSpPr>
        <p:spPr>
          <a:xfrm>
            <a:off x="294900" y="4044075"/>
            <a:ext cx="277200" cy="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19" name="Google Shape;1619;p130"/>
          <p:cNvCxnSpPr/>
          <p:nvPr/>
        </p:nvCxnSpPr>
        <p:spPr>
          <a:xfrm>
            <a:off x="3027013" y="4001375"/>
            <a:ext cx="277200" cy="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20" name="Google Shape;1620;p130"/>
          <p:cNvCxnSpPr/>
          <p:nvPr/>
        </p:nvCxnSpPr>
        <p:spPr>
          <a:xfrm>
            <a:off x="5630225" y="4001375"/>
            <a:ext cx="277200" cy="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21" name="Google Shape;1621;p130"/>
          <p:cNvCxnSpPr/>
          <p:nvPr/>
        </p:nvCxnSpPr>
        <p:spPr>
          <a:xfrm>
            <a:off x="8306550" y="4001375"/>
            <a:ext cx="277200" cy="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22" name="Google Shape;1622;p130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623" name="Google Shape;1623;p13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4" name="Google Shape;1624;p130"/>
          <p:cNvSpPr txBox="1"/>
          <p:nvPr/>
        </p:nvSpPr>
        <p:spPr>
          <a:xfrm>
            <a:off x="5767500" y="2380875"/>
            <a:ext cx="130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인터페이스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25" name="Google Shape;1625;p130"/>
          <p:cNvSpPr txBox="1"/>
          <p:nvPr/>
        </p:nvSpPr>
        <p:spPr>
          <a:xfrm>
            <a:off x="294900" y="3200400"/>
            <a:ext cx="130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구현체들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26" name="Google Shape;1626;p130"/>
          <p:cNvSpPr/>
          <p:nvPr/>
        </p:nvSpPr>
        <p:spPr>
          <a:xfrm>
            <a:off x="78150" y="3200400"/>
            <a:ext cx="3074400" cy="149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7" name="Google Shape;1627;p130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8" name="Google Shape;1628;p130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31"/>
          <p:cNvSpPr txBox="1"/>
          <p:nvPr/>
        </p:nvSpPr>
        <p:spPr>
          <a:xfrm>
            <a:off x="1561375" y="1052313"/>
            <a:ext cx="601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책임연쇄패턴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사용해 구현의 표준을 제공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34" name="Google Shape;163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00" y="3094800"/>
            <a:ext cx="4258121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1125" y="3093750"/>
            <a:ext cx="43053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0400" y="1809750"/>
            <a:ext cx="3257550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7" name="Google Shape;1637;p131"/>
          <p:cNvCxnSpPr>
            <a:stCxn id="1634" idx="0"/>
            <a:endCxn id="1636" idx="2"/>
          </p:cNvCxnSpPr>
          <p:nvPr/>
        </p:nvCxnSpPr>
        <p:spPr>
          <a:xfrm rot="-5400000">
            <a:off x="3149160" y="1674900"/>
            <a:ext cx="522900" cy="23169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8" name="Google Shape;1638;p131"/>
          <p:cNvCxnSpPr>
            <a:stCxn id="1636" idx="2"/>
            <a:endCxn id="1635" idx="0"/>
          </p:cNvCxnSpPr>
          <p:nvPr/>
        </p:nvCxnSpPr>
        <p:spPr>
          <a:xfrm flipH="1" rot="-5400000">
            <a:off x="5425525" y="1715400"/>
            <a:ext cx="522000" cy="2234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88038"/>
            </a:solidFill>
            <a:prstDash val="solid"/>
            <a:round/>
            <a:headEnd len="med" w="med" type="stealth"/>
            <a:tailEnd len="sm" w="sm" type="none"/>
          </a:ln>
        </p:spPr>
      </p:cxnSp>
      <p:pic>
        <p:nvPicPr>
          <p:cNvPr id="1639" name="Google Shape;1639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31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641" name="Google Shape;1641;p13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2" name="Google Shape;1642;p131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3" name="Google Shape;1643;p131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775" y="963250"/>
            <a:ext cx="5345374" cy="38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32"/>
          <p:cNvSpPr/>
          <p:nvPr/>
        </p:nvSpPr>
        <p:spPr>
          <a:xfrm>
            <a:off x="2209775" y="1315950"/>
            <a:ext cx="2822400" cy="34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0" name="Google Shape;1650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32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652" name="Google Shape;1652;p13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3" name="Google Shape;1653;p132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4" name="Google Shape;1654;p132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775" y="963250"/>
            <a:ext cx="5345374" cy="38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133"/>
          <p:cNvSpPr/>
          <p:nvPr/>
        </p:nvSpPr>
        <p:spPr>
          <a:xfrm>
            <a:off x="2371825" y="2316325"/>
            <a:ext cx="2822400" cy="127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1" name="Google Shape;1661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33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663" name="Google Shape;1663;p13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4" name="Google Shape;1664;p133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5" name="Google Shape;1665;p133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1925575" y="1876625"/>
            <a:ext cx="54045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장애 확산</a:t>
            </a:r>
            <a:endParaRPr b="1" i="0" sz="2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1869750" y="984000"/>
            <a:ext cx="644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어디에나 존재하는 단일 시스템의 문제점들.</a:t>
            </a:r>
            <a:endParaRPr b="1" i="0" sz="2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775" y="963250"/>
            <a:ext cx="5345374" cy="38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134"/>
          <p:cNvSpPr/>
          <p:nvPr/>
        </p:nvSpPr>
        <p:spPr>
          <a:xfrm>
            <a:off x="2483025" y="4129250"/>
            <a:ext cx="1784700" cy="41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2" name="Google Shape;1672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34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674" name="Google Shape;1674;p13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5" name="Google Shape;1675;p134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6" name="Google Shape;1676;p134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35"/>
          <p:cNvSpPr/>
          <p:nvPr/>
        </p:nvSpPr>
        <p:spPr>
          <a:xfrm>
            <a:off x="1561375" y="3148575"/>
            <a:ext cx="3567600" cy="33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2" name="Google Shape;1682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413" y="1215600"/>
            <a:ext cx="7340424" cy="32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35"/>
          <p:cNvSpPr/>
          <p:nvPr/>
        </p:nvSpPr>
        <p:spPr>
          <a:xfrm>
            <a:off x="1722150" y="1599200"/>
            <a:ext cx="5699700" cy="4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4" name="Google Shape;1684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35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686" name="Google Shape;1686;p13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7" name="Google Shape;1687;p135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8" name="Google Shape;1688;p135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36"/>
          <p:cNvSpPr/>
          <p:nvPr/>
        </p:nvSpPr>
        <p:spPr>
          <a:xfrm>
            <a:off x="1561375" y="3148575"/>
            <a:ext cx="3567600" cy="33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4" name="Google Shape;1694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413" y="1215600"/>
            <a:ext cx="7340424" cy="32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36"/>
          <p:cNvSpPr/>
          <p:nvPr/>
        </p:nvSpPr>
        <p:spPr>
          <a:xfrm>
            <a:off x="1040975" y="1988450"/>
            <a:ext cx="7008000" cy="133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6" name="Google Shape;1696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136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698" name="Google Shape;1698;p13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9" name="Google Shape;1699;p136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0" name="Google Shape;1700;p136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5" name="Google Shape;1705;p137"/>
          <p:cNvCxnSpPr/>
          <p:nvPr/>
        </p:nvCxnSpPr>
        <p:spPr>
          <a:xfrm flipH="1" rot="10800000">
            <a:off x="1755363" y="2215788"/>
            <a:ext cx="1108200" cy="71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6" name="Google Shape;1706;p137"/>
          <p:cNvSpPr/>
          <p:nvPr/>
        </p:nvSpPr>
        <p:spPr>
          <a:xfrm>
            <a:off x="530375" y="2630375"/>
            <a:ext cx="1135200" cy="6060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요청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7" name="Google Shape;1707;p137"/>
          <p:cNvSpPr/>
          <p:nvPr/>
        </p:nvSpPr>
        <p:spPr>
          <a:xfrm>
            <a:off x="7281075" y="2630375"/>
            <a:ext cx="1135200" cy="6060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응답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8" name="Google Shape;1708;p137"/>
          <p:cNvSpPr/>
          <p:nvPr/>
        </p:nvSpPr>
        <p:spPr>
          <a:xfrm>
            <a:off x="3365588" y="1598975"/>
            <a:ext cx="2409300" cy="6060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부서_검증_Handler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9" name="Google Shape;1709;p137"/>
          <p:cNvSpPr/>
          <p:nvPr/>
        </p:nvSpPr>
        <p:spPr>
          <a:xfrm>
            <a:off x="3358863" y="2368175"/>
            <a:ext cx="2409300" cy="6060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직원_검증_Handler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10" name="Google Shape;1710;p137"/>
          <p:cNvSpPr/>
          <p:nvPr/>
        </p:nvSpPr>
        <p:spPr>
          <a:xfrm>
            <a:off x="3358863" y="3137375"/>
            <a:ext cx="2409300" cy="6060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요청_Handler</a:t>
            </a:r>
            <a:endParaRPr b="1" i="0" sz="16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11" name="Google Shape;1711;p137"/>
          <p:cNvSpPr/>
          <p:nvPr/>
        </p:nvSpPr>
        <p:spPr>
          <a:xfrm>
            <a:off x="3365588" y="3935975"/>
            <a:ext cx="2409300" cy="6060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응답_저장_Handler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12" name="Google Shape;1712;p137"/>
          <p:cNvCxnSpPr/>
          <p:nvPr/>
        </p:nvCxnSpPr>
        <p:spPr>
          <a:xfrm flipH="1" rot="10800000">
            <a:off x="6200000" y="3141600"/>
            <a:ext cx="889800" cy="101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3" name="Google Shape;1713;p137"/>
          <p:cNvSpPr/>
          <p:nvPr/>
        </p:nvSpPr>
        <p:spPr>
          <a:xfrm>
            <a:off x="3113900" y="1298625"/>
            <a:ext cx="2961000" cy="3497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137"/>
          <p:cNvSpPr/>
          <p:nvPr/>
        </p:nvSpPr>
        <p:spPr>
          <a:xfrm>
            <a:off x="3735150" y="1084375"/>
            <a:ext cx="1673700" cy="4503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HandlerChain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15" name="Google Shape;1715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137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17" name="Google Shape;1717;p13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8" name="Google Shape;1718;p137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9" name="Google Shape;1719;p137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4" name="Google Shape;1724;p138"/>
          <p:cNvCxnSpPr/>
          <p:nvPr/>
        </p:nvCxnSpPr>
        <p:spPr>
          <a:xfrm flipH="1" rot="10800000">
            <a:off x="1755363" y="2215788"/>
            <a:ext cx="1108200" cy="71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25" name="Google Shape;1725;p138"/>
          <p:cNvSpPr/>
          <p:nvPr/>
        </p:nvSpPr>
        <p:spPr>
          <a:xfrm>
            <a:off x="530375" y="2630375"/>
            <a:ext cx="1135200" cy="6060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요청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26" name="Google Shape;1726;p138"/>
          <p:cNvSpPr/>
          <p:nvPr/>
        </p:nvSpPr>
        <p:spPr>
          <a:xfrm>
            <a:off x="7281075" y="2630375"/>
            <a:ext cx="1135200" cy="6060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응답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27" name="Google Shape;1727;p138"/>
          <p:cNvCxnSpPr/>
          <p:nvPr/>
        </p:nvCxnSpPr>
        <p:spPr>
          <a:xfrm flipH="1" rot="10800000">
            <a:off x="6200000" y="3141600"/>
            <a:ext cx="889800" cy="101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28" name="Google Shape;1728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138"/>
          <p:cNvSpPr/>
          <p:nvPr/>
        </p:nvSpPr>
        <p:spPr>
          <a:xfrm>
            <a:off x="3512025" y="1675775"/>
            <a:ext cx="2103000" cy="4503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부서_검증_Handler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0" name="Google Shape;1730;p138"/>
          <p:cNvSpPr/>
          <p:nvPr/>
        </p:nvSpPr>
        <p:spPr>
          <a:xfrm>
            <a:off x="3091500" y="1308975"/>
            <a:ext cx="2961000" cy="3497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38"/>
          <p:cNvSpPr/>
          <p:nvPr/>
        </p:nvSpPr>
        <p:spPr>
          <a:xfrm>
            <a:off x="3735150" y="1084375"/>
            <a:ext cx="1673700" cy="4503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HandlerChain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2" name="Google Shape;1732;p138"/>
          <p:cNvSpPr/>
          <p:nvPr/>
        </p:nvSpPr>
        <p:spPr>
          <a:xfrm>
            <a:off x="3512025" y="2254138"/>
            <a:ext cx="2103000" cy="4503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직원_검증_Handler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3" name="Google Shape;1733;p138"/>
          <p:cNvSpPr/>
          <p:nvPr/>
        </p:nvSpPr>
        <p:spPr>
          <a:xfrm>
            <a:off x="3520500" y="2832525"/>
            <a:ext cx="2103000" cy="4503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3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요청_저장_Handler</a:t>
            </a:r>
            <a:endParaRPr b="1" i="0" sz="13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4" name="Google Shape;1734;p138"/>
          <p:cNvSpPr/>
          <p:nvPr/>
        </p:nvSpPr>
        <p:spPr>
          <a:xfrm>
            <a:off x="3520500" y="4011650"/>
            <a:ext cx="2103000" cy="4503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응답_저장_Handler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5" name="Google Shape;1735;p138"/>
          <p:cNvSpPr/>
          <p:nvPr/>
        </p:nvSpPr>
        <p:spPr>
          <a:xfrm>
            <a:off x="3512025" y="3423900"/>
            <a:ext cx="2103000" cy="4503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요청_Handler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6" name="Google Shape;1736;p138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37" name="Google Shape;1737;p13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8" name="Google Shape;1738;p138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9" name="Google Shape;1739;p138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39"/>
          <p:cNvSpPr txBox="1"/>
          <p:nvPr/>
        </p:nvSpPr>
        <p:spPr>
          <a:xfrm>
            <a:off x="3991923" y="1224800"/>
            <a:ext cx="84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정리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45" name="Google Shape;1745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075" y="416702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39"/>
          <p:cNvSpPr txBox="1"/>
          <p:nvPr/>
        </p:nvSpPr>
        <p:spPr>
          <a:xfrm>
            <a:off x="1572750" y="1882975"/>
            <a:ext cx="6955200" cy="20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통신에 필요한 공통 기능 설정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	ㄴ 개발자는 통신에 필요한 요청 형식 신경 X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부가기능을 끼워넣을 수 있는 확장포인트 제공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ㄴ 자유롭게 커스터마이징 가능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47" name="Google Shape;1747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39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49" name="Google Shape;1749;p13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0" name="Google Shape;1750;p139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1" name="Google Shape;1751;p139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40"/>
          <p:cNvSpPr txBox="1"/>
          <p:nvPr/>
        </p:nvSpPr>
        <p:spPr>
          <a:xfrm>
            <a:off x="265500" y="2184950"/>
            <a:ext cx="8613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분산 트레이싱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57" name="Google Shape;1757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41"/>
          <p:cNvSpPr/>
          <p:nvPr/>
        </p:nvSpPr>
        <p:spPr>
          <a:xfrm>
            <a:off x="6810750" y="1729650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63" name="Google Shape;1763;p141"/>
          <p:cNvSpPr/>
          <p:nvPr/>
        </p:nvSpPr>
        <p:spPr>
          <a:xfrm>
            <a:off x="2354100" y="1643550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채널계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64" name="Google Shape;1764;p141"/>
          <p:cNvSpPr txBox="1"/>
          <p:nvPr/>
        </p:nvSpPr>
        <p:spPr>
          <a:xfrm>
            <a:off x="354150" y="3024750"/>
            <a:ext cx="82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🖥️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65" name="Google Shape;1765;p141"/>
          <p:cNvSpPr txBox="1"/>
          <p:nvPr/>
        </p:nvSpPr>
        <p:spPr>
          <a:xfrm>
            <a:off x="235975" y="1729650"/>
            <a:ext cx="94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" sz="60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📱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66" name="Google Shape;1766;p141"/>
          <p:cNvCxnSpPr/>
          <p:nvPr/>
        </p:nvCxnSpPr>
        <p:spPr>
          <a:xfrm>
            <a:off x="1462675" y="2290925"/>
            <a:ext cx="621300" cy="1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7" name="Google Shape;1767;p141"/>
          <p:cNvCxnSpPr/>
          <p:nvPr/>
        </p:nvCxnSpPr>
        <p:spPr>
          <a:xfrm>
            <a:off x="1462675" y="3463350"/>
            <a:ext cx="6657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8" name="Google Shape;1768;p141"/>
          <p:cNvCxnSpPr/>
          <p:nvPr/>
        </p:nvCxnSpPr>
        <p:spPr>
          <a:xfrm flipH="1" rot="10800000">
            <a:off x="5997025" y="2857338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9" name="Google Shape;1769;p141"/>
          <p:cNvSpPr/>
          <p:nvPr/>
        </p:nvSpPr>
        <p:spPr>
          <a:xfrm>
            <a:off x="4461413" y="1729650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70" name="Google Shape;1770;p141"/>
          <p:cNvCxnSpPr/>
          <p:nvPr/>
        </p:nvCxnSpPr>
        <p:spPr>
          <a:xfrm flipH="1" rot="10800000">
            <a:off x="3704163" y="2282238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1" name="Google Shape;1771;p141"/>
          <p:cNvCxnSpPr/>
          <p:nvPr/>
        </p:nvCxnSpPr>
        <p:spPr>
          <a:xfrm flipH="1" rot="10800000">
            <a:off x="3675238" y="3454500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2" name="Google Shape;1772;p141"/>
          <p:cNvSpPr/>
          <p:nvPr/>
        </p:nvSpPr>
        <p:spPr>
          <a:xfrm>
            <a:off x="2334200" y="2936250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어드민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3" name="Google Shape;1773;p141"/>
          <p:cNvSpPr/>
          <p:nvPr/>
        </p:nvSpPr>
        <p:spPr>
          <a:xfrm>
            <a:off x="8021051" y="3901950"/>
            <a:ext cx="1063950" cy="877200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 DB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4" name="Google Shape;1774;p141"/>
          <p:cNvSpPr/>
          <p:nvPr/>
        </p:nvSpPr>
        <p:spPr>
          <a:xfrm>
            <a:off x="5671714" y="3901950"/>
            <a:ext cx="1063950" cy="877200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5" name="Google Shape;1775;p141"/>
          <p:cNvSpPr txBox="1"/>
          <p:nvPr/>
        </p:nvSpPr>
        <p:spPr>
          <a:xfrm>
            <a:off x="235975" y="265475"/>
            <a:ext cx="677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76" name="Google Shape;1776;p141"/>
          <p:cNvCxnSpPr/>
          <p:nvPr/>
        </p:nvCxnSpPr>
        <p:spPr>
          <a:xfrm>
            <a:off x="6197000" y="1177425"/>
            <a:ext cx="24900" cy="36810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777" name="Google Shape;1777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379" y="1643548"/>
            <a:ext cx="621300" cy="6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9" name="Google Shape;1779;p14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0" name="Google Shape;1780;p141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1" name="Google Shape;1781;p141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2" name="Google Shape;1782;p141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" name="Google Shape;1787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25100"/>
            <a:ext cx="8839204" cy="293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142"/>
          <p:cNvSpPr txBox="1"/>
          <p:nvPr/>
        </p:nvSpPr>
        <p:spPr>
          <a:xfrm>
            <a:off x="235975" y="265475"/>
            <a:ext cx="689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90" name="Google Shape;1790;p14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1" name="Google Shape;1791;p142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2" name="Google Shape;1792;p142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7" name="Google Shape;1797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25100"/>
            <a:ext cx="8839204" cy="293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143"/>
          <p:cNvPicPr preferRelativeResize="0"/>
          <p:nvPr/>
        </p:nvPicPr>
        <p:blipFill rotWithShape="1">
          <a:blip r:embed="rId4">
            <a:alphaModFix amt="65000"/>
          </a:blip>
          <a:srcRect b="0" l="0" r="0" t="0"/>
          <a:stretch/>
        </p:blipFill>
        <p:spPr>
          <a:xfrm>
            <a:off x="152400" y="1349975"/>
            <a:ext cx="8839200" cy="32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43"/>
          <p:cNvSpPr txBox="1"/>
          <p:nvPr/>
        </p:nvSpPr>
        <p:spPr>
          <a:xfrm>
            <a:off x="2362125" y="1844525"/>
            <a:ext cx="388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어떤 서비스의 로그지?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143"/>
          <p:cNvSpPr txBox="1"/>
          <p:nvPr/>
        </p:nvSpPr>
        <p:spPr>
          <a:xfrm>
            <a:off x="3654225" y="2571750"/>
            <a:ext cx="129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ko" sz="8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🤔</a:t>
            </a:r>
            <a:endParaRPr b="0" i="0" sz="8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01" name="Google Shape;1801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43"/>
          <p:cNvSpPr txBox="1"/>
          <p:nvPr/>
        </p:nvSpPr>
        <p:spPr>
          <a:xfrm>
            <a:off x="235975" y="265475"/>
            <a:ext cx="680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03" name="Google Shape;1803;p14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4" name="Google Shape;1804;p143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5" name="Google Shape;1805;p143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1925575" y="1876625"/>
            <a:ext cx="54045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BCBEC4"/>
                </a:solidFill>
                <a:latin typeface="Noto Sans KR"/>
                <a:ea typeface="Noto Sans KR"/>
                <a:cs typeface="Noto Sans KR"/>
                <a:sym typeface="Noto Sans KR"/>
              </a:rPr>
              <a:t>장애 확산</a:t>
            </a:r>
            <a:endParaRPr b="1" i="0" sz="2300" u="none" cap="none" strike="noStrike">
              <a:solidFill>
                <a:srgbClr val="BCBEC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수정 시 영향도 확인 필요</a:t>
            </a:r>
            <a:endParaRPr b="1" i="0" sz="2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1869750" y="984000"/>
            <a:ext cx="644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어디에나 존재하는 단일 시스템의 문제점들.</a:t>
            </a:r>
            <a:endParaRPr b="1" i="0" sz="2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36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" name="Google Shape;181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25100"/>
            <a:ext cx="8839204" cy="293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44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152400" y="1349975"/>
            <a:ext cx="8839200" cy="32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144"/>
          <p:cNvSpPr txBox="1"/>
          <p:nvPr/>
        </p:nvSpPr>
        <p:spPr>
          <a:xfrm>
            <a:off x="1460550" y="1984825"/>
            <a:ext cx="6222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로그만으로는 서비스 간 인과관계 파악이 어려움.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대량의 로그에서 의미 있는 정보를 찾기 힘듬.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어떻게 해결할 수 있을까?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13" name="Google Shape;1813;p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144"/>
          <p:cNvSpPr txBox="1"/>
          <p:nvPr/>
        </p:nvSpPr>
        <p:spPr>
          <a:xfrm>
            <a:off x="235975" y="265475"/>
            <a:ext cx="651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15" name="Google Shape;1815;p14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6" name="Google Shape;1816;p144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7" name="Google Shape;1817;p144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45"/>
          <p:cNvSpPr txBox="1"/>
          <p:nvPr/>
        </p:nvSpPr>
        <p:spPr>
          <a:xfrm>
            <a:off x="294900" y="1072100"/>
            <a:ext cx="844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이미 잘 구현해둔 시중 분산트레이싱 라이브러리가 있어요.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23" name="Google Shape;1823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900" y="2211325"/>
            <a:ext cx="1628900" cy="1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5775" y="2011923"/>
            <a:ext cx="1628900" cy="193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5013" y="2120613"/>
            <a:ext cx="2411901" cy="18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3550" y="2120625"/>
            <a:ext cx="1810299" cy="18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145"/>
          <p:cNvSpPr txBox="1"/>
          <p:nvPr/>
        </p:nvSpPr>
        <p:spPr>
          <a:xfrm>
            <a:off x="235975" y="265475"/>
            <a:ext cx="6790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29" name="Google Shape;1829;p14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0" name="Google Shape;1830;p145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1" name="Google Shape;1831;p145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2" name="Google Shape;1832;p145"/>
          <p:cNvSpPr txBox="1"/>
          <p:nvPr/>
        </p:nvSpPr>
        <p:spPr>
          <a:xfrm>
            <a:off x="6499475" y="4786500"/>
            <a:ext cx="2580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ZIPKIN, JAEGER, DATADOG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46"/>
          <p:cNvSpPr txBox="1"/>
          <p:nvPr/>
        </p:nvSpPr>
        <p:spPr>
          <a:xfrm>
            <a:off x="294900" y="1072100"/>
            <a:ext cx="844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이미 잘 구현해둔 시중 분산트레이싱 라이브러리가 있어요.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38" name="Google Shape;1838;p146"/>
          <p:cNvCxnSpPr/>
          <p:nvPr/>
        </p:nvCxnSpPr>
        <p:spPr>
          <a:xfrm flipH="1" rot="10800000">
            <a:off x="1039850" y="3087800"/>
            <a:ext cx="2260500" cy="79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39" name="Google Shape;1839;p146"/>
          <p:cNvCxnSpPr/>
          <p:nvPr/>
        </p:nvCxnSpPr>
        <p:spPr>
          <a:xfrm flipH="1" rot="10800000">
            <a:off x="2527175" y="3087800"/>
            <a:ext cx="773100" cy="79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40" name="Google Shape;1840;p146"/>
          <p:cNvCxnSpPr/>
          <p:nvPr/>
        </p:nvCxnSpPr>
        <p:spPr>
          <a:xfrm>
            <a:off x="3300275" y="3087800"/>
            <a:ext cx="774000" cy="79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41" name="Google Shape;1841;p146"/>
          <p:cNvCxnSpPr/>
          <p:nvPr/>
        </p:nvCxnSpPr>
        <p:spPr>
          <a:xfrm>
            <a:off x="3300300" y="3087800"/>
            <a:ext cx="2270700" cy="79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842" name="Google Shape;1842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7100" y="1929275"/>
            <a:ext cx="2073550" cy="207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3" name="Google Shape;1843;p146"/>
          <p:cNvCxnSpPr/>
          <p:nvPr/>
        </p:nvCxnSpPr>
        <p:spPr>
          <a:xfrm>
            <a:off x="3867975" y="2729975"/>
            <a:ext cx="2302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844" name="Google Shape;1844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1225" y="2134150"/>
            <a:ext cx="953500" cy="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146"/>
          <p:cNvSpPr txBox="1"/>
          <p:nvPr/>
        </p:nvSpPr>
        <p:spPr>
          <a:xfrm>
            <a:off x="1924075" y="3885950"/>
            <a:ext cx="1266000" cy="423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6" name="Google Shape;1846;p146"/>
          <p:cNvSpPr txBox="1"/>
          <p:nvPr/>
        </p:nvSpPr>
        <p:spPr>
          <a:xfrm>
            <a:off x="417100" y="3885950"/>
            <a:ext cx="1266000" cy="423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7" name="Google Shape;1847;p146"/>
          <p:cNvSpPr txBox="1"/>
          <p:nvPr/>
        </p:nvSpPr>
        <p:spPr>
          <a:xfrm>
            <a:off x="3431050" y="3885950"/>
            <a:ext cx="1266000" cy="423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8" name="Google Shape;1848;p146"/>
          <p:cNvSpPr txBox="1"/>
          <p:nvPr/>
        </p:nvSpPr>
        <p:spPr>
          <a:xfrm>
            <a:off x="4938025" y="3864650"/>
            <a:ext cx="1266000" cy="423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49" name="Google Shape;1849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146"/>
          <p:cNvSpPr txBox="1"/>
          <p:nvPr/>
        </p:nvSpPr>
        <p:spPr>
          <a:xfrm>
            <a:off x="235975" y="265475"/>
            <a:ext cx="658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51" name="Google Shape;1851;p14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2" name="Google Shape;1852;p146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3" name="Google Shape;1853;p146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4" name="Google Shape;1854;p146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700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147"/>
          <p:cNvSpPr/>
          <p:nvPr/>
        </p:nvSpPr>
        <p:spPr>
          <a:xfrm>
            <a:off x="409000" y="1053500"/>
            <a:ext cx="8328900" cy="471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/펀드/매수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1" name="Google Shape;1861;p147"/>
          <p:cNvSpPr/>
          <p:nvPr/>
        </p:nvSpPr>
        <p:spPr>
          <a:xfrm>
            <a:off x="706950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매수_UseCase.검증()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2" name="Google Shape;1862;p147"/>
          <p:cNvSpPr/>
          <p:nvPr/>
        </p:nvSpPr>
        <p:spPr>
          <a:xfrm>
            <a:off x="5544275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계정계_Client.출금()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3" name="Google Shape;1863;p147"/>
          <p:cNvSpPr/>
          <p:nvPr/>
        </p:nvSpPr>
        <p:spPr>
          <a:xfrm>
            <a:off x="5861375" y="2336238"/>
            <a:ext cx="1900800" cy="47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/계정계/출금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4" name="Google Shape;1864;p147"/>
          <p:cNvSpPr/>
          <p:nvPr/>
        </p:nvSpPr>
        <p:spPr>
          <a:xfrm>
            <a:off x="3090275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매수_UseCase.입금()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5" name="Google Shape;1865;p147"/>
          <p:cNvSpPr/>
          <p:nvPr/>
        </p:nvSpPr>
        <p:spPr>
          <a:xfrm>
            <a:off x="3495100" y="2336250"/>
            <a:ext cx="1812900" cy="471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select ….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66" name="Google Shape;1866;p147"/>
          <p:cNvCxnSpPr/>
          <p:nvPr/>
        </p:nvCxnSpPr>
        <p:spPr>
          <a:xfrm>
            <a:off x="6804300" y="2940275"/>
            <a:ext cx="0" cy="39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867" name="Google Shape;1867;p147"/>
          <p:cNvSpPr txBox="1"/>
          <p:nvPr/>
        </p:nvSpPr>
        <p:spPr>
          <a:xfrm>
            <a:off x="6488100" y="3381925"/>
            <a:ext cx="63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❔</a:t>
            </a:r>
            <a:endParaRPr b="0" i="0" sz="39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8" name="Google Shape;1868;p147"/>
          <p:cNvSpPr/>
          <p:nvPr/>
        </p:nvSpPr>
        <p:spPr>
          <a:xfrm>
            <a:off x="6244175" y="3395888"/>
            <a:ext cx="1135200" cy="71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69" name="Google Shape;1869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147"/>
          <p:cNvSpPr txBox="1"/>
          <p:nvPr/>
        </p:nvSpPr>
        <p:spPr>
          <a:xfrm>
            <a:off x="235975" y="265475"/>
            <a:ext cx="656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71" name="Google Shape;1871;p14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2" name="Google Shape;1872;p147"/>
          <p:cNvSpPr/>
          <p:nvPr/>
        </p:nvSpPr>
        <p:spPr>
          <a:xfrm>
            <a:off x="3800224" y="3272538"/>
            <a:ext cx="996225" cy="7448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73" name="Google Shape;1873;p147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4" name="Google Shape;1874;p147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48"/>
          <p:cNvSpPr/>
          <p:nvPr/>
        </p:nvSpPr>
        <p:spPr>
          <a:xfrm>
            <a:off x="706950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매수_UseCase.검증()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0" name="Google Shape;1880;p148"/>
          <p:cNvSpPr/>
          <p:nvPr/>
        </p:nvSpPr>
        <p:spPr>
          <a:xfrm>
            <a:off x="5544275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계정계_Client.출금()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1" name="Google Shape;1881;p148"/>
          <p:cNvSpPr/>
          <p:nvPr/>
        </p:nvSpPr>
        <p:spPr>
          <a:xfrm>
            <a:off x="5861375" y="2336238"/>
            <a:ext cx="1900800" cy="47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/계정계/출금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2" name="Google Shape;1882;p148"/>
          <p:cNvSpPr/>
          <p:nvPr/>
        </p:nvSpPr>
        <p:spPr>
          <a:xfrm>
            <a:off x="3090275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매수_UseCase.입금()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3" name="Google Shape;1883;p148"/>
          <p:cNvSpPr/>
          <p:nvPr/>
        </p:nvSpPr>
        <p:spPr>
          <a:xfrm>
            <a:off x="3800224" y="3272538"/>
            <a:ext cx="996225" cy="7448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4" name="Google Shape;1884;p148"/>
          <p:cNvSpPr/>
          <p:nvPr/>
        </p:nvSpPr>
        <p:spPr>
          <a:xfrm>
            <a:off x="3495100" y="2336250"/>
            <a:ext cx="1812900" cy="471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select ….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85" name="Google Shape;1885;p148"/>
          <p:cNvCxnSpPr/>
          <p:nvPr/>
        </p:nvCxnSpPr>
        <p:spPr>
          <a:xfrm>
            <a:off x="6804300" y="2940275"/>
            <a:ext cx="0" cy="39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886" name="Google Shape;1886;p148"/>
          <p:cNvSpPr txBox="1"/>
          <p:nvPr/>
        </p:nvSpPr>
        <p:spPr>
          <a:xfrm>
            <a:off x="6488100" y="3381925"/>
            <a:ext cx="63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❔</a:t>
            </a:r>
            <a:endParaRPr b="0" i="0" sz="39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7" name="Google Shape;1887;p148"/>
          <p:cNvSpPr/>
          <p:nvPr/>
        </p:nvSpPr>
        <p:spPr>
          <a:xfrm>
            <a:off x="6244175" y="3395888"/>
            <a:ext cx="1135200" cy="71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88" name="Google Shape;1888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704" y="2387173"/>
            <a:ext cx="621300" cy="6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148"/>
          <p:cNvSpPr/>
          <p:nvPr/>
        </p:nvSpPr>
        <p:spPr>
          <a:xfrm>
            <a:off x="409000" y="1053500"/>
            <a:ext cx="8328900" cy="471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/펀드/매수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90" name="Google Shape;1890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4654" y="978348"/>
            <a:ext cx="621300" cy="6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148"/>
          <p:cNvSpPr txBox="1"/>
          <p:nvPr/>
        </p:nvSpPr>
        <p:spPr>
          <a:xfrm>
            <a:off x="235975" y="265475"/>
            <a:ext cx="6838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93" name="Google Shape;1893;p14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4" name="Google Shape;1894;p148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5" name="Google Shape;1895;p148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6" name="Google Shape;1896;p148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49"/>
          <p:cNvSpPr/>
          <p:nvPr/>
        </p:nvSpPr>
        <p:spPr>
          <a:xfrm>
            <a:off x="665250" y="1652075"/>
            <a:ext cx="20178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매수_UseCase.검증()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2" name="Google Shape;1902;p149"/>
          <p:cNvSpPr/>
          <p:nvPr/>
        </p:nvSpPr>
        <p:spPr>
          <a:xfrm>
            <a:off x="6520000" y="171372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계정계_Client.출금()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3" name="Google Shape;1903;p149"/>
          <p:cNvSpPr/>
          <p:nvPr/>
        </p:nvSpPr>
        <p:spPr>
          <a:xfrm>
            <a:off x="6837100" y="2397888"/>
            <a:ext cx="1900800" cy="47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/계정계/출금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4" name="Google Shape;1904;p149"/>
          <p:cNvSpPr/>
          <p:nvPr/>
        </p:nvSpPr>
        <p:spPr>
          <a:xfrm>
            <a:off x="2863425" y="1652075"/>
            <a:ext cx="34764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매수_UseCase.입금()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5" name="Google Shape;1905;p149"/>
          <p:cNvSpPr/>
          <p:nvPr/>
        </p:nvSpPr>
        <p:spPr>
          <a:xfrm>
            <a:off x="3239025" y="2336250"/>
            <a:ext cx="3044400" cy="471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select ….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06" name="Google Shape;1906;p149"/>
          <p:cNvCxnSpPr/>
          <p:nvPr/>
        </p:nvCxnSpPr>
        <p:spPr>
          <a:xfrm>
            <a:off x="7780025" y="3001925"/>
            <a:ext cx="0" cy="39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07" name="Google Shape;1907;p149"/>
          <p:cNvSpPr txBox="1"/>
          <p:nvPr/>
        </p:nvSpPr>
        <p:spPr>
          <a:xfrm>
            <a:off x="7463825" y="3443575"/>
            <a:ext cx="63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❔</a:t>
            </a:r>
            <a:endParaRPr b="0" i="0" sz="39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8" name="Google Shape;1908;p149"/>
          <p:cNvSpPr/>
          <p:nvPr/>
        </p:nvSpPr>
        <p:spPr>
          <a:xfrm>
            <a:off x="7219900" y="3457538"/>
            <a:ext cx="1135200" cy="71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9" name="Google Shape;1909;p149"/>
          <p:cNvSpPr/>
          <p:nvPr/>
        </p:nvSpPr>
        <p:spPr>
          <a:xfrm>
            <a:off x="409000" y="1053500"/>
            <a:ext cx="8328900" cy="471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/펀드/매수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10" name="Google Shape;1910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7850" y="2336250"/>
            <a:ext cx="471000" cy="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149"/>
          <p:cNvSpPr txBox="1"/>
          <p:nvPr/>
        </p:nvSpPr>
        <p:spPr>
          <a:xfrm>
            <a:off x="235975" y="265475"/>
            <a:ext cx="673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13" name="Google Shape;1913;p14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4" name="Google Shape;1914;p149"/>
          <p:cNvSpPr/>
          <p:nvPr/>
        </p:nvSpPr>
        <p:spPr>
          <a:xfrm>
            <a:off x="3800224" y="3272538"/>
            <a:ext cx="996225" cy="7448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15" name="Google Shape;1915;p149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6" name="Google Shape;1916;p149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50"/>
          <p:cNvSpPr txBox="1"/>
          <p:nvPr/>
        </p:nvSpPr>
        <p:spPr>
          <a:xfrm>
            <a:off x="2745975" y="2094425"/>
            <a:ext cx="52509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요청을 식별하는 방법?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요청을 계측하는 방법?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 context 전파 방법?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22" name="Google Shape;1922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150"/>
          <p:cNvSpPr txBox="1"/>
          <p:nvPr/>
        </p:nvSpPr>
        <p:spPr>
          <a:xfrm>
            <a:off x="235975" y="265475"/>
            <a:ext cx="591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24" name="Google Shape;1924;p15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5" name="Google Shape;1925;p150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6" name="Google Shape;1926;p150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51"/>
          <p:cNvSpPr txBox="1"/>
          <p:nvPr/>
        </p:nvSpPr>
        <p:spPr>
          <a:xfrm>
            <a:off x="2745975" y="2094425"/>
            <a:ext cx="52509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요청을 식별하는 방법?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요청을 계측하는 방법?</a:t>
            </a:r>
            <a:endParaRPr b="1" i="0" sz="22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 context 전파 방법?</a:t>
            </a:r>
            <a:endParaRPr b="1" i="0" sz="22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32" name="Google Shape;1932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51"/>
          <p:cNvSpPr txBox="1"/>
          <p:nvPr/>
        </p:nvSpPr>
        <p:spPr>
          <a:xfrm>
            <a:off x="235975" y="265475"/>
            <a:ext cx="591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34" name="Google Shape;1934;p15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5" name="Google Shape;1935;p151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6" name="Google Shape;1936;p151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52"/>
          <p:cNvSpPr/>
          <p:nvPr/>
        </p:nvSpPr>
        <p:spPr>
          <a:xfrm>
            <a:off x="378025" y="1412925"/>
            <a:ext cx="8328900" cy="471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펀드/매입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2" name="Google Shape;1942;p152"/>
          <p:cNvSpPr/>
          <p:nvPr/>
        </p:nvSpPr>
        <p:spPr>
          <a:xfrm>
            <a:off x="675975" y="2011500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매입_UseCase.검증()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3" name="Google Shape;1943;p152"/>
          <p:cNvSpPr/>
          <p:nvPr/>
        </p:nvSpPr>
        <p:spPr>
          <a:xfrm>
            <a:off x="5513300" y="2011500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계정계_Client.출금()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4" name="Google Shape;1944;p152"/>
          <p:cNvSpPr/>
          <p:nvPr/>
        </p:nvSpPr>
        <p:spPr>
          <a:xfrm>
            <a:off x="5830400" y="2695663"/>
            <a:ext cx="1900800" cy="47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/계정계/출금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5" name="Google Shape;1945;p152"/>
          <p:cNvSpPr/>
          <p:nvPr/>
        </p:nvSpPr>
        <p:spPr>
          <a:xfrm>
            <a:off x="3059300" y="2011500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매입_UseCase.입금()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6" name="Google Shape;1946;p152"/>
          <p:cNvSpPr/>
          <p:nvPr/>
        </p:nvSpPr>
        <p:spPr>
          <a:xfrm>
            <a:off x="3800224" y="3272538"/>
            <a:ext cx="996225" cy="7448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7" name="Google Shape;1947;p152"/>
          <p:cNvSpPr/>
          <p:nvPr/>
        </p:nvSpPr>
        <p:spPr>
          <a:xfrm>
            <a:off x="3464125" y="2695675"/>
            <a:ext cx="1812900" cy="471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select ….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48" name="Google Shape;1948;p152"/>
          <p:cNvCxnSpPr/>
          <p:nvPr/>
        </p:nvCxnSpPr>
        <p:spPr>
          <a:xfrm>
            <a:off x="6773325" y="3299700"/>
            <a:ext cx="0" cy="39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49" name="Google Shape;1949;p152"/>
          <p:cNvSpPr txBox="1"/>
          <p:nvPr/>
        </p:nvSpPr>
        <p:spPr>
          <a:xfrm>
            <a:off x="6488100" y="3381925"/>
            <a:ext cx="63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❔</a:t>
            </a:r>
            <a:endParaRPr b="0" i="0" sz="39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50" name="Google Shape;1950;p152"/>
          <p:cNvSpPr/>
          <p:nvPr/>
        </p:nvSpPr>
        <p:spPr>
          <a:xfrm>
            <a:off x="6244175" y="3395888"/>
            <a:ext cx="1135200" cy="71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51" name="Google Shape;1951;p152"/>
          <p:cNvSpPr/>
          <p:nvPr/>
        </p:nvSpPr>
        <p:spPr>
          <a:xfrm>
            <a:off x="265375" y="1274725"/>
            <a:ext cx="8554200" cy="2892300"/>
          </a:xfrm>
          <a:prstGeom prst="roundRect">
            <a:avLst>
              <a:gd fmla="val 16667" name="adj"/>
            </a:avLst>
          </a:prstGeom>
          <a:solidFill>
            <a:srgbClr val="000000">
              <a:alpha val="26274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152"/>
          <p:cNvSpPr txBox="1"/>
          <p:nvPr/>
        </p:nvSpPr>
        <p:spPr>
          <a:xfrm>
            <a:off x="5538075" y="1008400"/>
            <a:ext cx="2470500" cy="569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Trace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53" name="Google Shape;1953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152"/>
          <p:cNvSpPr txBox="1"/>
          <p:nvPr/>
        </p:nvSpPr>
        <p:spPr>
          <a:xfrm>
            <a:off x="235975" y="265475"/>
            <a:ext cx="640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55" name="Google Shape;1955;p15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6" name="Google Shape;1956;p152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7" name="Google Shape;1957;p152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53"/>
          <p:cNvSpPr/>
          <p:nvPr/>
        </p:nvSpPr>
        <p:spPr>
          <a:xfrm>
            <a:off x="378025" y="1412925"/>
            <a:ext cx="8328900" cy="471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v1/펀드서비스/매입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3" name="Google Shape;1963;p153"/>
          <p:cNvSpPr/>
          <p:nvPr/>
        </p:nvSpPr>
        <p:spPr>
          <a:xfrm>
            <a:off x="675975" y="2011500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매입_UseCase.검증()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4" name="Google Shape;1964;p153"/>
          <p:cNvSpPr/>
          <p:nvPr/>
        </p:nvSpPr>
        <p:spPr>
          <a:xfrm>
            <a:off x="5513300" y="2011500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계정계_Client.출금()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5" name="Google Shape;1965;p153"/>
          <p:cNvSpPr/>
          <p:nvPr/>
        </p:nvSpPr>
        <p:spPr>
          <a:xfrm>
            <a:off x="5830400" y="2695663"/>
            <a:ext cx="1900800" cy="47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/계정계/출금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6" name="Google Shape;1966;p153"/>
          <p:cNvSpPr/>
          <p:nvPr/>
        </p:nvSpPr>
        <p:spPr>
          <a:xfrm>
            <a:off x="3059300" y="2011500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매입_UseCase.입금()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7" name="Google Shape;1967;p153"/>
          <p:cNvSpPr/>
          <p:nvPr/>
        </p:nvSpPr>
        <p:spPr>
          <a:xfrm>
            <a:off x="3800224" y="3272538"/>
            <a:ext cx="996225" cy="7448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8" name="Google Shape;1968;p153"/>
          <p:cNvSpPr/>
          <p:nvPr/>
        </p:nvSpPr>
        <p:spPr>
          <a:xfrm>
            <a:off x="3464125" y="2695675"/>
            <a:ext cx="1812900" cy="471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select ….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69" name="Google Shape;1969;p153"/>
          <p:cNvCxnSpPr/>
          <p:nvPr/>
        </p:nvCxnSpPr>
        <p:spPr>
          <a:xfrm>
            <a:off x="6773325" y="3299700"/>
            <a:ext cx="0" cy="39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70" name="Google Shape;1970;p153"/>
          <p:cNvSpPr txBox="1"/>
          <p:nvPr/>
        </p:nvSpPr>
        <p:spPr>
          <a:xfrm>
            <a:off x="6488100" y="3381925"/>
            <a:ext cx="63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❔</a:t>
            </a:r>
            <a:endParaRPr b="0" i="0" sz="39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1" name="Google Shape;1971;p153"/>
          <p:cNvSpPr/>
          <p:nvPr/>
        </p:nvSpPr>
        <p:spPr>
          <a:xfrm>
            <a:off x="6244175" y="3395888"/>
            <a:ext cx="1135200" cy="71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2" name="Google Shape;1972;p153"/>
          <p:cNvSpPr/>
          <p:nvPr/>
        </p:nvSpPr>
        <p:spPr>
          <a:xfrm>
            <a:off x="265375" y="1274850"/>
            <a:ext cx="8554200" cy="2892300"/>
          </a:xfrm>
          <a:prstGeom prst="roundRect">
            <a:avLst>
              <a:gd fmla="val 16667" name="adj"/>
            </a:avLst>
          </a:prstGeom>
          <a:solidFill>
            <a:srgbClr val="000000">
              <a:alpha val="26274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153"/>
          <p:cNvSpPr txBox="1"/>
          <p:nvPr/>
        </p:nvSpPr>
        <p:spPr>
          <a:xfrm>
            <a:off x="5538075" y="1008400"/>
            <a:ext cx="2470500" cy="569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Trace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74" name="Google Shape;1974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153"/>
          <p:cNvSpPr txBox="1"/>
          <p:nvPr/>
        </p:nvSpPr>
        <p:spPr>
          <a:xfrm>
            <a:off x="235975" y="265475"/>
            <a:ext cx="640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76" name="Google Shape;1976;p15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77" name="Google Shape;1977;p153"/>
          <p:cNvPicPr preferRelativeResize="0"/>
          <p:nvPr/>
        </p:nvPicPr>
        <p:blipFill rotWithShape="1">
          <a:blip r:embed="rId4">
            <a:alphaModFix amt="95000"/>
          </a:blip>
          <a:srcRect b="0" l="0" r="0" t="0"/>
          <a:stretch/>
        </p:blipFill>
        <p:spPr>
          <a:xfrm>
            <a:off x="159150" y="893675"/>
            <a:ext cx="8839200" cy="35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153"/>
          <p:cNvSpPr txBox="1"/>
          <p:nvPr/>
        </p:nvSpPr>
        <p:spPr>
          <a:xfrm>
            <a:off x="1565225" y="2355213"/>
            <a:ext cx="70749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trace_id: 하나의 전체 요청을 식별하는 ID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79" name="Google Shape;1979;p153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0" name="Google Shape;1980;p153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1925575" y="1876625"/>
            <a:ext cx="54045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장애 확산</a:t>
            </a:r>
            <a:endParaRPr b="1" i="0" sz="23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수정 시 영향도 확인 필요</a:t>
            </a:r>
            <a:endParaRPr b="1" i="0" sz="23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빌드, 배포 시간 증가</a:t>
            </a:r>
            <a:endParaRPr b="1" i="0" sz="2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1869750" y="984000"/>
            <a:ext cx="644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어디에나 존재하는 단일 시스템의 문제점들.</a:t>
            </a:r>
            <a:endParaRPr b="1" i="0" sz="2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37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54"/>
          <p:cNvSpPr/>
          <p:nvPr/>
        </p:nvSpPr>
        <p:spPr>
          <a:xfrm>
            <a:off x="409000" y="1053500"/>
            <a:ext cx="8328900" cy="471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펀드/매입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6" name="Google Shape;1986;p154"/>
          <p:cNvSpPr/>
          <p:nvPr/>
        </p:nvSpPr>
        <p:spPr>
          <a:xfrm>
            <a:off x="235950" y="941150"/>
            <a:ext cx="8685600" cy="3308700"/>
          </a:xfrm>
          <a:prstGeom prst="roundRect">
            <a:avLst>
              <a:gd fmla="val 16667" name="adj"/>
            </a:avLst>
          </a:prstGeom>
          <a:solidFill>
            <a:srgbClr val="000000">
              <a:alpha val="26274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154"/>
          <p:cNvSpPr/>
          <p:nvPr/>
        </p:nvSpPr>
        <p:spPr>
          <a:xfrm>
            <a:off x="706950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매입_UseCase.검증()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8" name="Google Shape;1988;p154"/>
          <p:cNvSpPr/>
          <p:nvPr/>
        </p:nvSpPr>
        <p:spPr>
          <a:xfrm>
            <a:off x="5544275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계정계_Client.출금()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9" name="Google Shape;1989;p154"/>
          <p:cNvSpPr/>
          <p:nvPr/>
        </p:nvSpPr>
        <p:spPr>
          <a:xfrm>
            <a:off x="5861375" y="2336238"/>
            <a:ext cx="1900800" cy="47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/계정계/출금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0" name="Google Shape;1990;p154"/>
          <p:cNvSpPr/>
          <p:nvPr/>
        </p:nvSpPr>
        <p:spPr>
          <a:xfrm>
            <a:off x="3090275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매입_UseCase.입금()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1" name="Google Shape;1991;p154"/>
          <p:cNvSpPr/>
          <p:nvPr/>
        </p:nvSpPr>
        <p:spPr>
          <a:xfrm>
            <a:off x="3800224" y="3272538"/>
            <a:ext cx="996225" cy="7448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2" name="Google Shape;1992;p154"/>
          <p:cNvSpPr/>
          <p:nvPr/>
        </p:nvSpPr>
        <p:spPr>
          <a:xfrm>
            <a:off x="3495100" y="2336250"/>
            <a:ext cx="1812900" cy="471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select ….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93" name="Google Shape;1993;p154"/>
          <p:cNvCxnSpPr/>
          <p:nvPr/>
        </p:nvCxnSpPr>
        <p:spPr>
          <a:xfrm>
            <a:off x="6804300" y="2940275"/>
            <a:ext cx="0" cy="39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94" name="Google Shape;1994;p154"/>
          <p:cNvSpPr txBox="1"/>
          <p:nvPr/>
        </p:nvSpPr>
        <p:spPr>
          <a:xfrm>
            <a:off x="6488100" y="3381925"/>
            <a:ext cx="63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❔</a:t>
            </a:r>
            <a:endParaRPr b="0" i="0" sz="39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5" name="Google Shape;1995;p154"/>
          <p:cNvSpPr/>
          <p:nvPr/>
        </p:nvSpPr>
        <p:spPr>
          <a:xfrm>
            <a:off x="6244175" y="3395888"/>
            <a:ext cx="1135200" cy="71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6" name="Google Shape;1996;p154"/>
          <p:cNvSpPr/>
          <p:nvPr/>
        </p:nvSpPr>
        <p:spPr>
          <a:xfrm>
            <a:off x="657000" y="1602875"/>
            <a:ext cx="2317800" cy="56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154"/>
          <p:cNvSpPr txBox="1"/>
          <p:nvPr/>
        </p:nvSpPr>
        <p:spPr>
          <a:xfrm>
            <a:off x="501375" y="3637025"/>
            <a:ext cx="1266000" cy="569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span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8" name="Google Shape;1998;p154"/>
          <p:cNvSpPr/>
          <p:nvPr/>
        </p:nvSpPr>
        <p:spPr>
          <a:xfrm>
            <a:off x="3240388" y="2250650"/>
            <a:ext cx="2115900" cy="68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154"/>
          <p:cNvSpPr/>
          <p:nvPr/>
        </p:nvSpPr>
        <p:spPr>
          <a:xfrm>
            <a:off x="2999502" y="1585525"/>
            <a:ext cx="2470500" cy="142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0" name="Google Shape;2000;p154"/>
          <p:cNvCxnSpPr>
            <a:stCxn id="1996" idx="2"/>
            <a:endCxn id="1997" idx="0"/>
          </p:cNvCxnSpPr>
          <p:nvPr/>
        </p:nvCxnSpPr>
        <p:spPr>
          <a:xfrm flipH="1">
            <a:off x="1134300" y="2172275"/>
            <a:ext cx="681600" cy="146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01" name="Google Shape;2001;p154"/>
          <p:cNvCxnSpPr>
            <a:endCxn id="1997" idx="0"/>
          </p:cNvCxnSpPr>
          <p:nvPr/>
        </p:nvCxnSpPr>
        <p:spPr>
          <a:xfrm flipH="1">
            <a:off x="1134375" y="2329025"/>
            <a:ext cx="1790100" cy="130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02" name="Google Shape;2002;p154"/>
          <p:cNvCxnSpPr>
            <a:endCxn id="1997" idx="0"/>
          </p:cNvCxnSpPr>
          <p:nvPr/>
        </p:nvCxnSpPr>
        <p:spPr>
          <a:xfrm flipH="1">
            <a:off x="1134375" y="3032825"/>
            <a:ext cx="2055900" cy="60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003" name="Google Shape;2003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54"/>
          <p:cNvSpPr txBox="1"/>
          <p:nvPr/>
        </p:nvSpPr>
        <p:spPr>
          <a:xfrm>
            <a:off x="235975" y="265475"/>
            <a:ext cx="694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05" name="Google Shape;2005;p15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6" name="Google Shape;2006;p154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7" name="Google Shape;2007;p154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55"/>
          <p:cNvSpPr/>
          <p:nvPr/>
        </p:nvSpPr>
        <p:spPr>
          <a:xfrm>
            <a:off x="409000" y="1053500"/>
            <a:ext cx="8328900" cy="471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v1/펀드서비스/매입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3" name="Google Shape;2013;p155"/>
          <p:cNvSpPr/>
          <p:nvPr/>
        </p:nvSpPr>
        <p:spPr>
          <a:xfrm>
            <a:off x="279000" y="864275"/>
            <a:ext cx="8685600" cy="3308700"/>
          </a:xfrm>
          <a:prstGeom prst="roundRect">
            <a:avLst>
              <a:gd fmla="val 16667" name="adj"/>
            </a:avLst>
          </a:prstGeom>
          <a:solidFill>
            <a:srgbClr val="000000">
              <a:alpha val="26274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155"/>
          <p:cNvSpPr/>
          <p:nvPr/>
        </p:nvSpPr>
        <p:spPr>
          <a:xfrm>
            <a:off x="706950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매입_UseCase.검증()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5" name="Google Shape;2015;p155"/>
          <p:cNvSpPr/>
          <p:nvPr/>
        </p:nvSpPr>
        <p:spPr>
          <a:xfrm>
            <a:off x="5544275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계정계_Client.출금()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6" name="Google Shape;2016;p155"/>
          <p:cNvSpPr/>
          <p:nvPr/>
        </p:nvSpPr>
        <p:spPr>
          <a:xfrm>
            <a:off x="5861375" y="2336238"/>
            <a:ext cx="1900800" cy="47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POST /계정계/출금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7" name="Google Shape;2017;p155"/>
          <p:cNvSpPr/>
          <p:nvPr/>
        </p:nvSpPr>
        <p:spPr>
          <a:xfrm>
            <a:off x="3090275" y="1652075"/>
            <a:ext cx="2217900" cy="4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매입_UseCase.입금()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8" name="Google Shape;2018;p155"/>
          <p:cNvSpPr/>
          <p:nvPr/>
        </p:nvSpPr>
        <p:spPr>
          <a:xfrm>
            <a:off x="3800224" y="3272538"/>
            <a:ext cx="996225" cy="7448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9" name="Google Shape;2019;p155"/>
          <p:cNvSpPr/>
          <p:nvPr/>
        </p:nvSpPr>
        <p:spPr>
          <a:xfrm>
            <a:off x="3495100" y="2336250"/>
            <a:ext cx="1812900" cy="471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select ….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20" name="Google Shape;2020;p155"/>
          <p:cNvCxnSpPr/>
          <p:nvPr/>
        </p:nvCxnSpPr>
        <p:spPr>
          <a:xfrm>
            <a:off x="6804300" y="2940275"/>
            <a:ext cx="0" cy="39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21" name="Google Shape;2021;p155"/>
          <p:cNvSpPr txBox="1"/>
          <p:nvPr/>
        </p:nvSpPr>
        <p:spPr>
          <a:xfrm>
            <a:off x="6488100" y="3381925"/>
            <a:ext cx="63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❔</a:t>
            </a:r>
            <a:endParaRPr b="0" i="0" sz="39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22" name="Google Shape;2022;p155"/>
          <p:cNvSpPr/>
          <p:nvPr/>
        </p:nvSpPr>
        <p:spPr>
          <a:xfrm>
            <a:off x="6244175" y="3395888"/>
            <a:ext cx="1135200" cy="715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23" name="Google Shape;2023;p155"/>
          <p:cNvSpPr/>
          <p:nvPr/>
        </p:nvSpPr>
        <p:spPr>
          <a:xfrm>
            <a:off x="657000" y="1602875"/>
            <a:ext cx="2317800" cy="56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155"/>
          <p:cNvSpPr txBox="1"/>
          <p:nvPr/>
        </p:nvSpPr>
        <p:spPr>
          <a:xfrm>
            <a:off x="501375" y="3637025"/>
            <a:ext cx="1266000" cy="569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span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25" name="Google Shape;2025;p155"/>
          <p:cNvSpPr/>
          <p:nvPr/>
        </p:nvSpPr>
        <p:spPr>
          <a:xfrm>
            <a:off x="3240388" y="2250650"/>
            <a:ext cx="2115900" cy="68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155"/>
          <p:cNvSpPr/>
          <p:nvPr/>
        </p:nvSpPr>
        <p:spPr>
          <a:xfrm>
            <a:off x="2999502" y="1585525"/>
            <a:ext cx="2470500" cy="142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7" name="Google Shape;2027;p155"/>
          <p:cNvCxnSpPr>
            <a:stCxn id="2023" idx="2"/>
            <a:endCxn id="2024" idx="0"/>
          </p:cNvCxnSpPr>
          <p:nvPr/>
        </p:nvCxnSpPr>
        <p:spPr>
          <a:xfrm flipH="1">
            <a:off x="1134300" y="2172275"/>
            <a:ext cx="681600" cy="146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28" name="Google Shape;2028;p155"/>
          <p:cNvCxnSpPr>
            <a:endCxn id="2024" idx="0"/>
          </p:cNvCxnSpPr>
          <p:nvPr/>
        </p:nvCxnSpPr>
        <p:spPr>
          <a:xfrm flipH="1">
            <a:off x="1134375" y="2329025"/>
            <a:ext cx="1790100" cy="130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29" name="Google Shape;2029;p155"/>
          <p:cNvCxnSpPr>
            <a:endCxn id="2024" idx="0"/>
          </p:cNvCxnSpPr>
          <p:nvPr/>
        </p:nvCxnSpPr>
        <p:spPr>
          <a:xfrm flipH="1">
            <a:off x="1134375" y="3032825"/>
            <a:ext cx="2055900" cy="60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030" name="Google Shape;2030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155"/>
          <p:cNvSpPr txBox="1"/>
          <p:nvPr/>
        </p:nvSpPr>
        <p:spPr>
          <a:xfrm>
            <a:off x="235975" y="265475"/>
            <a:ext cx="694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32" name="Google Shape;2032;p15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33" name="Google Shape;2033;p155"/>
          <p:cNvPicPr preferRelativeResize="0"/>
          <p:nvPr/>
        </p:nvPicPr>
        <p:blipFill rotWithShape="1">
          <a:blip r:embed="rId4">
            <a:alphaModFix amt="95000"/>
          </a:blip>
          <a:srcRect b="0" l="0" r="0" t="0"/>
          <a:stretch/>
        </p:blipFill>
        <p:spPr>
          <a:xfrm>
            <a:off x="159150" y="893675"/>
            <a:ext cx="8839200" cy="35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55"/>
          <p:cNvSpPr txBox="1"/>
          <p:nvPr/>
        </p:nvSpPr>
        <p:spPr>
          <a:xfrm>
            <a:off x="1565225" y="2355213"/>
            <a:ext cx="70749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span_id: Trace 내 각 호출(작업) 단위를 구분 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35" name="Google Shape;2035;p155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6" name="Google Shape;2036;p155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56"/>
          <p:cNvSpPr txBox="1"/>
          <p:nvPr/>
        </p:nvSpPr>
        <p:spPr>
          <a:xfrm>
            <a:off x="2745975" y="2094425"/>
            <a:ext cx="52509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요청을 식별하는 방법?</a:t>
            </a:r>
            <a:endParaRPr b="1" i="0" sz="22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요청을 계측하는 방법?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 context 전파 방법?</a:t>
            </a:r>
            <a:endParaRPr b="1" i="0" sz="22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42" name="Google Shape;2042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56"/>
          <p:cNvSpPr txBox="1"/>
          <p:nvPr/>
        </p:nvSpPr>
        <p:spPr>
          <a:xfrm>
            <a:off x="235975" y="265475"/>
            <a:ext cx="591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44" name="Google Shape;2044;p15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5" name="Google Shape;2045;p156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6" name="Google Shape;2046;p156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57"/>
          <p:cNvSpPr txBox="1"/>
          <p:nvPr/>
        </p:nvSpPr>
        <p:spPr>
          <a:xfrm>
            <a:off x="1631800" y="1935425"/>
            <a:ext cx="163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자동 계측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52" name="Google Shape;2052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157"/>
          <p:cNvSpPr txBox="1"/>
          <p:nvPr/>
        </p:nvSpPr>
        <p:spPr>
          <a:xfrm>
            <a:off x="235975" y="265475"/>
            <a:ext cx="648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54" name="Google Shape;2054;p15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5" name="Google Shape;2055;p157"/>
          <p:cNvSpPr txBox="1"/>
          <p:nvPr/>
        </p:nvSpPr>
        <p:spPr>
          <a:xfrm>
            <a:off x="3830850" y="1200000"/>
            <a:ext cx="149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계측 방법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6" name="Google Shape;2056;p157"/>
          <p:cNvSpPr txBox="1"/>
          <p:nvPr/>
        </p:nvSpPr>
        <p:spPr>
          <a:xfrm>
            <a:off x="6167525" y="1935425"/>
            <a:ext cx="163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수동 계측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57" name="Google Shape;2057;p157"/>
          <p:cNvCxnSpPr/>
          <p:nvPr/>
        </p:nvCxnSpPr>
        <p:spPr>
          <a:xfrm>
            <a:off x="4668850" y="2105125"/>
            <a:ext cx="0" cy="2275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058" name="Google Shape;2058;p157"/>
          <p:cNvSpPr txBox="1"/>
          <p:nvPr/>
        </p:nvSpPr>
        <p:spPr>
          <a:xfrm>
            <a:off x="232750" y="2661200"/>
            <a:ext cx="44361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라이브러리가 자동으로 트레이싱 코드를 삽입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설정만 하면 다음과 같은 호출이 자동으로 트레이싱 됨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9" name="Google Shape;2059;p157"/>
          <p:cNvSpPr txBox="1"/>
          <p:nvPr/>
        </p:nvSpPr>
        <p:spPr>
          <a:xfrm>
            <a:off x="5036675" y="2661200"/>
            <a:ext cx="38997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개발자가 직접 코드에 트레이싱 로직을 작성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자동 계측으로는 커버되지 않는 로직 추적 가능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60" name="Google Shape;2060;p157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1" name="Google Shape;2061;p157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58"/>
          <p:cNvSpPr txBox="1"/>
          <p:nvPr/>
        </p:nvSpPr>
        <p:spPr>
          <a:xfrm>
            <a:off x="235975" y="2460550"/>
            <a:ext cx="861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java -javaagent:/path/to/opentelemetry-javaagent.jar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67" name="Google Shape;2067;p158"/>
          <p:cNvSpPr txBox="1"/>
          <p:nvPr/>
        </p:nvSpPr>
        <p:spPr>
          <a:xfrm>
            <a:off x="235975" y="2091238"/>
            <a:ext cx="68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* 사용하는 라이브러리마다 사용방법이 다를 수 있음.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68" name="Google Shape;2068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158"/>
          <p:cNvSpPr txBox="1"/>
          <p:nvPr/>
        </p:nvSpPr>
        <p:spPr>
          <a:xfrm>
            <a:off x="235975" y="265475"/>
            <a:ext cx="648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70" name="Google Shape;2070;p15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1" name="Google Shape;2071;p158"/>
          <p:cNvSpPr txBox="1"/>
          <p:nvPr/>
        </p:nvSpPr>
        <p:spPr>
          <a:xfrm>
            <a:off x="3830850" y="1200000"/>
            <a:ext cx="149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계측 방법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72" name="Google Shape;2072;p158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3" name="Google Shape;2073;p158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59"/>
          <p:cNvSpPr txBox="1"/>
          <p:nvPr/>
        </p:nvSpPr>
        <p:spPr>
          <a:xfrm>
            <a:off x="1295975" y="2441425"/>
            <a:ext cx="676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자세한 구현을 몰라도 트레이싱 기능을 사용 가능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79" name="Google Shape;2079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59"/>
          <p:cNvSpPr txBox="1"/>
          <p:nvPr/>
        </p:nvSpPr>
        <p:spPr>
          <a:xfrm>
            <a:off x="235975" y="265475"/>
            <a:ext cx="676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81" name="Google Shape;2081;p15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2" name="Google Shape;2082;p159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3" name="Google Shape;2083;p159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60"/>
          <p:cNvSpPr txBox="1"/>
          <p:nvPr/>
        </p:nvSpPr>
        <p:spPr>
          <a:xfrm>
            <a:off x="2745975" y="2094425"/>
            <a:ext cx="52509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요청을 식별하는 방법?</a:t>
            </a:r>
            <a:endParaRPr b="1" i="0" sz="22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요청을 계측하는 방법?</a:t>
            </a:r>
            <a:endParaRPr b="1" i="0" sz="22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요청 context 전파 방법?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89" name="Google Shape;2089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60"/>
          <p:cNvSpPr txBox="1"/>
          <p:nvPr/>
        </p:nvSpPr>
        <p:spPr>
          <a:xfrm>
            <a:off x="235975" y="265475"/>
            <a:ext cx="591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91" name="Google Shape;2091;p16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2" name="Google Shape;2092;p160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3" name="Google Shape;2093;p160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161"/>
          <p:cNvSpPr txBox="1"/>
          <p:nvPr/>
        </p:nvSpPr>
        <p:spPr>
          <a:xfrm>
            <a:off x="235975" y="265475"/>
            <a:ext cx="648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00" name="Google Shape;2100;p16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1" name="Google Shape;2101;p161"/>
          <p:cNvSpPr txBox="1"/>
          <p:nvPr/>
        </p:nvSpPr>
        <p:spPr>
          <a:xfrm>
            <a:off x="3590500" y="1173425"/>
            <a:ext cx="260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Context 전파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2" name="Google Shape;2102;p161"/>
          <p:cNvSpPr/>
          <p:nvPr/>
        </p:nvSpPr>
        <p:spPr>
          <a:xfrm>
            <a:off x="7239450" y="2913088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3" name="Google Shape;2103;p161"/>
          <p:cNvSpPr txBox="1"/>
          <p:nvPr/>
        </p:nvSpPr>
        <p:spPr>
          <a:xfrm>
            <a:off x="782850" y="3013888"/>
            <a:ext cx="82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🖥️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04" name="Google Shape;2104;p161"/>
          <p:cNvCxnSpPr/>
          <p:nvPr/>
        </p:nvCxnSpPr>
        <p:spPr>
          <a:xfrm>
            <a:off x="1891375" y="3452488"/>
            <a:ext cx="6657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5" name="Google Shape;2105;p161"/>
          <p:cNvCxnSpPr/>
          <p:nvPr/>
        </p:nvCxnSpPr>
        <p:spPr>
          <a:xfrm flipH="1" rot="10800000">
            <a:off x="6438125" y="3443626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06" name="Google Shape;2106;p161"/>
          <p:cNvSpPr/>
          <p:nvPr/>
        </p:nvSpPr>
        <p:spPr>
          <a:xfrm>
            <a:off x="4890125" y="2913088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07" name="Google Shape;2107;p161"/>
          <p:cNvCxnSpPr/>
          <p:nvPr/>
        </p:nvCxnSpPr>
        <p:spPr>
          <a:xfrm flipH="1" rot="10800000">
            <a:off x="4103938" y="3443638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08" name="Google Shape;2108;p161"/>
          <p:cNvSpPr/>
          <p:nvPr/>
        </p:nvSpPr>
        <p:spPr>
          <a:xfrm>
            <a:off x="2762900" y="2925388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어드민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9" name="Google Shape;2109;p161"/>
          <p:cNvSpPr/>
          <p:nvPr/>
        </p:nvSpPr>
        <p:spPr>
          <a:xfrm>
            <a:off x="3590500" y="2051975"/>
            <a:ext cx="1569300" cy="704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traceId: AA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10" name="Google Shape;2110;p161"/>
          <p:cNvSpPr/>
          <p:nvPr/>
        </p:nvSpPr>
        <p:spPr>
          <a:xfrm>
            <a:off x="5924675" y="2051975"/>
            <a:ext cx="1569300" cy="704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traceId: AA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11" name="Google Shape;2111;p161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2" name="Google Shape;2112;p161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62"/>
          <p:cNvSpPr/>
          <p:nvPr/>
        </p:nvSpPr>
        <p:spPr>
          <a:xfrm>
            <a:off x="2205375" y="1333700"/>
            <a:ext cx="4338600" cy="16995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traceId: XXXX-XXXXXX-XXXXX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18" name="Google Shape;2118;p162"/>
          <p:cNvSpPr/>
          <p:nvPr/>
        </p:nvSpPr>
        <p:spPr>
          <a:xfrm>
            <a:off x="2205375" y="3472950"/>
            <a:ext cx="4338600" cy="11376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Body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19" name="Google Shape;2119;p162"/>
          <p:cNvSpPr txBox="1"/>
          <p:nvPr/>
        </p:nvSpPr>
        <p:spPr>
          <a:xfrm>
            <a:off x="2205375" y="933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Header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20" name="Google Shape;2120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62"/>
          <p:cNvSpPr txBox="1"/>
          <p:nvPr/>
        </p:nvSpPr>
        <p:spPr>
          <a:xfrm>
            <a:off x="235975" y="265475"/>
            <a:ext cx="681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22" name="Google Shape;2122;p16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3" name="Google Shape;2123;p162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4" name="Google Shape;2124;p162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63"/>
          <p:cNvSpPr/>
          <p:nvPr/>
        </p:nvSpPr>
        <p:spPr>
          <a:xfrm>
            <a:off x="7296625" y="2551313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0" name="Google Shape;2130;p163"/>
          <p:cNvSpPr txBox="1"/>
          <p:nvPr/>
        </p:nvSpPr>
        <p:spPr>
          <a:xfrm>
            <a:off x="840025" y="2652113"/>
            <a:ext cx="82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🖥️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31" name="Google Shape;2131;p163"/>
          <p:cNvCxnSpPr/>
          <p:nvPr/>
        </p:nvCxnSpPr>
        <p:spPr>
          <a:xfrm>
            <a:off x="1948550" y="3090713"/>
            <a:ext cx="6657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2" name="Google Shape;2132;p163"/>
          <p:cNvCxnSpPr/>
          <p:nvPr/>
        </p:nvCxnSpPr>
        <p:spPr>
          <a:xfrm flipH="1" rot="10800000">
            <a:off x="6495300" y="3081851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33" name="Google Shape;2133;p163"/>
          <p:cNvSpPr/>
          <p:nvPr/>
        </p:nvSpPr>
        <p:spPr>
          <a:xfrm>
            <a:off x="4947300" y="2551313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34" name="Google Shape;2134;p163"/>
          <p:cNvCxnSpPr/>
          <p:nvPr/>
        </p:nvCxnSpPr>
        <p:spPr>
          <a:xfrm flipH="1" rot="10800000">
            <a:off x="4161113" y="3081863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35" name="Google Shape;2135;p163"/>
          <p:cNvSpPr/>
          <p:nvPr/>
        </p:nvSpPr>
        <p:spPr>
          <a:xfrm>
            <a:off x="2820075" y="2563613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어드민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36" name="Google Shape;2136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6750" y="1278225"/>
            <a:ext cx="750476" cy="7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63"/>
          <p:cNvSpPr txBox="1"/>
          <p:nvPr/>
        </p:nvSpPr>
        <p:spPr>
          <a:xfrm>
            <a:off x="235975" y="265475"/>
            <a:ext cx="680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39" name="Google Shape;2139;p16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0" name="Google Shape;2140;p163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1" name="Google Shape;2141;p163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2" name="Google Shape;2142;p163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1925575" y="1876625"/>
            <a:ext cx="54045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BCBEC4"/>
                </a:solidFill>
                <a:latin typeface="Noto Sans KR"/>
                <a:ea typeface="Noto Sans KR"/>
                <a:cs typeface="Noto Sans KR"/>
                <a:sym typeface="Noto Sans KR"/>
              </a:rPr>
              <a:t>장애 확산</a:t>
            </a:r>
            <a:endParaRPr b="1" i="0" sz="2300" u="none" cap="none" strike="noStrike">
              <a:solidFill>
                <a:srgbClr val="BCBEC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BCBEC4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수정 시 영향도 확인 필요</a:t>
            </a:r>
            <a:endParaRPr b="1" i="0" sz="2300" u="none" cap="none" strike="noStrike">
              <a:solidFill>
                <a:srgbClr val="BCBEC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BCBEC4"/>
                </a:solidFill>
                <a:latin typeface="Noto Sans KR"/>
                <a:ea typeface="Noto Sans KR"/>
                <a:cs typeface="Noto Sans KR"/>
                <a:sym typeface="Noto Sans KR"/>
              </a:rPr>
              <a:t>빌드, 배포 시간 증가</a:t>
            </a:r>
            <a:endParaRPr b="1" i="0" sz="2300" u="none" cap="none" strike="noStrike">
              <a:solidFill>
                <a:srgbClr val="BCBEC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너무 많은 코드!!</a:t>
            </a:r>
            <a:endParaRPr b="1" i="0" sz="2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1869750" y="984000"/>
            <a:ext cx="644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어디에나 존재하는 단일 시스템의 문제점들.</a:t>
            </a:r>
            <a:endParaRPr b="1" i="0" sz="2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38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64"/>
          <p:cNvSpPr/>
          <p:nvPr/>
        </p:nvSpPr>
        <p:spPr>
          <a:xfrm>
            <a:off x="2205375" y="1333700"/>
            <a:ext cx="4338600" cy="16995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traceId: XXXX-XXXXXX-XXXXX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48" name="Google Shape;2148;p164"/>
          <p:cNvSpPr/>
          <p:nvPr/>
        </p:nvSpPr>
        <p:spPr>
          <a:xfrm>
            <a:off x="2205375" y="3472950"/>
            <a:ext cx="4338600" cy="11376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Body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49" name="Google Shape;2149;p164"/>
          <p:cNvSpPr txBox="1"/>
          <p:nvPr/>
        </p:nvSpPr>
        <p:spPr>
          <a:xfrm>
            <a:off x="2205375" y="933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Header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50" name="Google Shape;2150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1" name="Google Shape;2151;p164"/>
          <p:cNvSpPr txBox="1"/>
          <p:nvPr/>
        </p:nvSpPr>
        <p:spPr>
          <a:xfrm>
            <a:off x="235975" y="265475"/>
            <a:ext cx="681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52" name="Google Shape;2152;p16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3" name="Google Shape;2153;p164"/>
          <p:cNvSpPr txBox="1"/>
          <p:nvPr/>
        </p:nvSpPr>
        <p:spPr>
          <a:xfrm>
            <a:off x="2281225" y="2287050"/>
            <a:ext cx="3601500" cy="569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????: XXXXXX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54" name="Google Shape;2154;p164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5" name="Google Shape;2155;p164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65"/>
          <p:cNvSpPr/>
          <p:nvPr/>
        </p:nvSpPr>
        <p:spPr>
          <a:xfrm>
            <a:off x="7296625" y="237180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61" name="Google Shape;2161;p165"/>
          <p:cNvSpPr txBox="1"/>
          <p:nvPr/>
        </p:nvSpPr>
        <p:spPr>
          <a:xfrm>
            <a:off x="840025" y="2472600"/>
            <a:ext cx="82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🖥️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62" name="Google Shape;2162;p165"/>
          <p:cNvCxnSpPr/>
          <p:nvPr/>
        </p:nvCxnSpPr>
        <p:spPr>
          <a:xfrm>
            <a:off x="1948550" y="2911200"/>
            <a:ext cx="6657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3" name="Google Shape;2163;p165"/>
          <p:cNvCxnSpPr/>
          <p:nvPr/>
        </p:nvCxnSpPr>
        <p:spPr>
          <a:xfrm flipH="1" rot="10800000">
            <a:off x="6495300" y="2902338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4" name="Google Shape;2164;p165"/>
          <p:cNvSpPr/>
          <p:nvPr/>
        </p:nvSpPr>
        <p:spPr>
          <a:xfrm>
            <a:off x="4947300" y="237180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65" name="Google Shape;2165;p165"/>
          <p:cNvCxnSpPr/>
          <p:nvPr/>
        </p:nvCxnSpPr>
        <p:spPr>
          <a:xfrm flipH="1" rot="10800000">
            <a:off x="4161113" y="2902350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6" name="Google Shape;2166;p165"/>
          <p:cNvSpPr/>
          <p:nvPr/>
        </p:nvSpPr>
        <p:spPr>
          <a:xfrm>
            <a:off x="2820075" y="2384100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어드민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67" name="Google Shape;2167;p165"/>
          <p:cNvSpPr txBox="1"/>
          <p:nvPr/>
        </p:nvSpPr>
        <p:spPr>
          <a:xfrm>
            <a:off x="1498575" y="1380425"/>
            <a:ext cx="132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Request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직원번호: 1111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부서: 투자개발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68" name="Google Shape;2168;p165"/>
          <p:cNvSpPr txBox="1"/>
          <p:nvPr/>
        </p:nvSpPr>
        <p:spPr>
          <a:xfrm>
            <a:off x="3771575" y="1376000"/>
            <a:ext cx="132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Request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직원번호: 1111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부서: 투자개발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69" name="Google Shape;2169;p165"/>
          <p:cNvSpPr txBox="1"/>
          <p:nvPr/>
        </p:nvSpPr>
        <p:spPr>
          <a:xfrm>
            <a:off x="6167725" y="1376000"/>
            <a:ext cx="132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Request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직원번호: 1111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부서: 투자개발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70" name="Google Shape;2170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165"/>
          <p:cNvSpPr txBox="1"/>
          <p:nvPr/>
        </p:nvSpPr>
        <p:spPr>
          <a:xfrm>
            <a:off x="235975" y="265475"/>
            <a:ext cx="675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72" name="Google Shape;2172;p16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3" name="Google Shape;2173;p165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4" name="Google Shape;2174;p165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66"/>
          <p:cNvSpPr/>
          <p:nvPr/>
        </p:nvSpPr>
        <p:spPr>
          <a:xfrm>
            <a:off x="7296625" y="237180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80" name="Google Shape;2180;p166"/>
          <p:cNvSpPr txBox="1"/>
          <p:nvPr/>
        </p:nvSpPr>
        <p:spPr>
          <a:xfrm>
            <a:off x="840025" y="2472600"/>
            <a:ext cx="82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🖥️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81" name="Google Shape;2181;p166"/>
          <p:cNvCxnSpPr/>
          <p:nvPr/>
        </p:nvCxnSpPr>
        <p:spPr>
          <a:xfrm>
            <a:off x="1948550" y="2911200"/>
            <a:ext cx="6657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2" name="Google Shape;2182;p166"/>
          <p:cNvCxnSpPr/>
          <p:nvPr/>
        </p:nvCxnSpPr>
        <p:spPr>
          <a:xfrm flipH="1" rot="10800000">
            <a:off x="6495300" y="2902338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3" name="Google Shape;2183;p166"/>
          <p:cNvSpPr/>
          <p:nvPr/>
        </p:nvSpPr>
        <p:spPr>
          <a:xfrm>
            <a:off x="4947300" y="237180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84" name="Google Shape;2184;p166"/>
          <p:cNvCxnSpPr/>
          <p:nvPr/>
        </p:nvCxnSpPr>
        <p:spPr>
          <a:xfrm flipH="1" rot="10800000">
            <a:off x="4161113" y="2902350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5" name="Google Shape;2185;p166"/>
          <p:cNvSpPr/>
          <p:nvPr/>
        </p:nvSpPr>
        <p:spPr>
          <a:xfrm>
            <a:off x="2820075" y="2384100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어드민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86" name="Google Shape;2186;p166"/>
          <p:cNvSpPr txBox="1"/>
          <p:nvPr/>
        </p:nvSpPr>
        <p:spPr>
          <a:xfrm>
            <a:off x="3911250" y="1041350"/>
            <a:ext cx="13215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직원번호: 1111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부서: 투자개발</a:t>
            </a:r>
            <a:endParaRPr b="1" i="0" sz="13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87" name="Google Shape;2187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66"/>
          <p:cNvSpPr txBox="1"/>
          <p:nvPr/>
        </p:nvSpPr>
        <p:spPr>
          <a:xfrm>
            <a:off x="235975" y="265475"/>
            <a:ext cx="675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89" name="Google Shape;2189;p16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0" name="Google Shape;2190;p166"/>
          <p:cNvCxnSpPr>
            <a:stCxn id="2186" idx="1"/>
          </p:cNvCxnSpPr>
          <p:nvPr/>
        </p:nvCxnSpPr>
        <p:spPr>
          <a:xfrm flipH="1">
            <a:off x="3024150" y="1369700"/>
            <a:ext cx="887100" cy="848700"/>
          </a:xfrm>
          <a:prstGeom prst="curvedConnector3">
            <a:avLst>
              <a:gd fmla="val 90221" name="adj1"/>
            </a:avLst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stealth"/>
            <a:tailEnd len="sm" w="sm" type="none"/>
          </a:ln>
        </p:spPr>
      </p:cxnSp>
      <p:cxnSp>
        <p:nvCxnSpPr>
          <p:cNvPr id="2191" name="Google Shape;2191;p166"/>
          <p:cNvCxnSpPr>
            <a:stCxn id="2186" idx="3"/>
          </p:cNvCxnSpPr>
          <p:nvPr/>
        </p:nvCxnSpPr>
        <p:spPr>
          <a:xfrm>
            <a:off x="5232750" y="1369700"/>
            <a:ext cx="666900" cy="836400"/>
          </a:xfrm>
          <a:prstGeom prst="curvedConnector2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stealth"/>
            <a:tailEnd len="sm" w="sm" type="none"/>
          </a:ln>
        </p:spPr>
      </p:cxnSp>
      <p:cxnSp>
        <p:nvCxnSpPr>
          <p:cNvPr id="2192" name="Google Shape;2192;p166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3" name="Google Shape;2193;p166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67"/>
          <p:cNvSpPr txBox="1"/>
          <p:nvPr/>
        </p:nvSpPr>
        <p:spPr>
          <a:xfrm>
            <a:off x="1619975" y="1169913"/>
            <a:ext cx="160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Baggage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99" name="Google Shape;2199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950" y="1871425"/>
            <a:ext cx="2437850" cy="24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167"/>
          <p:cNvSpPr/>
          <p:nvPr/>
        </p:nvSpPr>
        <p:spPr>
          <a:xfrm>
            <a:off x="4609800" y="1611200"/>
            <a:ext cx="2876100" cy="377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 정보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1" name="Google Shape;2201;p167"/>
          <p:cNvSpPr/>
          <p:nvPr/>
        </p:nvSpPr>
        <p:spPr>
          <a:xfrm>
            <a:off x="4609800" y="2194050"/>
            <a:ext cx="2876100" cy="377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부서 정보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2" name="Google Shape;2202;p167"/>
          <p:cNvSpPr/>
          <p:nvPr/>
        </p:nvSpPr>
        <p:spPr>
          <a:xfrm>
            <a:off x="4609800" y="2735825"/>
            <a:ext cx="2876100" cy="377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guid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03" name="Google Shape;2203;p167"/>
          <p:cNvCxnSpPr/>
          <p:nvPr/>
        </p:nvCxnSpPr>
        <p:spPr>
          <a:xfrm>
            <a:off x="6035875" y="3445525"/>
            <a:ext cx="0" cy="545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204" name="Google Shape;2204;p167"/>
          <p:cNvSpPr/>
          <p:nvPr/>
        </p:nvSpPr>
        <p:spPr>
          <a:xfrm rot="-1965481">
            <a:off x="2999249" y="2246858"/>
            <a:ext cx="1092890" cy="303277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Tracing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05" name="Google Shape;2205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167"/>
          <p:cNvSpPr txBox="1"/>
          <p:nvPr/>
        </p:nvSpPr>
        <p:spPr>
          <a:xfrm>
            <a:off x="235975" y="265475"/>
            <a:ext cx="691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07" name="Google Shape;2207;p16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8" name="Google Shape;2208;p167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9" name="Google Shape;2209;p167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0" name="Google Shape;2210;p167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68"/>
          <p:cNvSpPr/>
          <p:nvPr/>
        </p:nvSpPr>
        <p:spPr>
          <a:xfrm>
            <a:off x="2217775" y="1507200"/>
            <a:ext cx="4933500" cy="2297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traceId: XXXX-XXXXXX-XXXXX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20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직원정보: angie.near</a:t>
            </a:r>
            <a:endParaRPr b="1" i="0" sz="20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20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부서코드: 투자개발</a:t>
            </a:r>
            <a:endParaRPr b="1" i="0" sz="20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16" name="Google Shape;2216;p168"/>
          <p:cNvSpPr txBox="1"/>
          <p:nvPr/>
        </p:nvSpPr>
        <p:spPr>
          <a:xfrm>
            <a:off x="2217775" y="11069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Header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17" name="Google Shape;2217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168"/>
          <p:cNvSpPr txBox="1"/>
          <p:nvPr/>
        </p:nvSpPr>
        <p:spPr>
          <a:xfrm>
            <a:off x="235975" y="265475"/>
            <a:ext cx="673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19" name="Google Shape;2219;p16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0" name="Google Shape;2220;p168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1" name="Google Shape;2221;p168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69"/>
          <p:cNvSpPr/>
          <p:nvPr/>
        </p:nvSpPr>
        <p:spPr>
          <a:xfrm>
            <a:off x="7296625" y="295430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27" name="Google Shape;2227;p169"/>
          <p:cNvSpPr txBox="1"/>
          <p:nvPr/>
        </p:nvSpPr>
        <p:spPr>
          <a:xfrm>
            <a:off x="840025" y="3055100"/>
            <a:ext cx="82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🖥️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28" name="Google Shape;2228;p169"/>
          <p:cNvCxnSpPr/>
          <p:nvPr/>
        </p:nvCxnSpPr>
        <p:spPr>
          <a:xfrm>
            <a:off x="1948550" y="3493700"/>
            <a:ext cx="6657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9" name="Google Shape;2229;p169"/>
          <p:cNvCxnSpPr/>
          <p:nvPr/>
        </p:nvCxnSpPr>
        <p:spPr>
          <a:xfrm flipH="1" rot="10800000">
            <a:off x="6495300" y="3484838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0" name="Google Shape;2230;p169"/>
          <p:cNvSpPr/>
          <p:nvPr/>
        </p:nvSpPr>
        <p:spPr>
          <a:xfrm>
            <a:off x="4947300" y="295430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31" name="Google Shape;2231;p169"/>
          <p:cNvCxnSpPr/>
          <p:nvPr/>
        </p:nvCxnSpPr>
        <p:spPr>
          <a:xfrm flipH="1" rot="10800000">
            <a:off x="4161113" y="3484850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2" name="Google Shape;2232;p169"/>
          <p:cNvSpPr/>
          <p:nvPr/>
        </p:nvSpPr>
        <p:spPr>
          <a:xfrm>
            <a:off x="2820075" y="2966600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어드민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33" name="Google Shape;2233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6300" y="1292025"/>
            <a:ext cx="992026" cy="991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4" name="Google Shape;2234;p169"/>
          <p:cNvCxnSpPr/>
          <p:nvPr/>
        </p:nvCxnSpPr>
        <p:spPr>
          <a:xfrm flipH="1">
            <a:off x="2243300" y="1834300"/>
            <a:ext cx="1462500" cy="1276500"/>
          </a:xfrm>
          <a:prstGeom prst="curvedConnector3">
            <a:avLst>
              <a:gd fmla="val 93221" name="adj1"/>
            </a:avLst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stealth"/>
            <a:tailEnd len="sm" w="sm" type="none"/>
          </a:ln>
        </p:spPr>
      </p:cxnSp>
      <p:sp>
        <p:nvSpPr>
          <p:cNvPr id="2235" name="Google Shape;2235;p169"/>
          <p:cNvSpPr txBox="1"/>
          <p:nvPr/>
        </p:nvSpPr>
        <p:spPr>
          <a:xfrm>
            <a:off x="3831013" y="864263"/>
            <a:ext cx="160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Baggage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36" name="Google Shape;2236;p169"/>
          <p:cNvCxnSpPr/>
          <p:nvPr/>
        </p:nvCxnSpPr>
        <p:spPr>
          <a:xfrm>
            <a:off x="5158836" y="1820788"/>
            <a:ext cx="1695000" cy="1377000"/>
          </a:xfrm>
          <a:prstGeom prst="curvedConnector3">
            <a:avLst>
              <a:gd fmla="val 93421" name="adj1"/>
            </a:avLst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stealth"/>
            <a:tailEnd len="sm" w="sm" type="none"/>
          </a:ln>
        </p:spPr>
      </p:cxnSp>
      <p:cxnSp>
        <p:nvCxnSpPr>
          <p:cNvPr id="2237" name="Google Shape;2237;p169"/>
          <p:cNvCxnSpPr/>
          <p:nvPr/>
        </p:nvCxnSpPr>
        <p:spPr>
          <a:xfrm>
            <a:off x="4437050" y="2478800"/>
            <a:ext cx="0" cy="76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stealth"/>
            <a:tailEnd len="sm" w="sm" type="none"/>
          </a:ln>
        </p:spPr>
      </p:cxnSp>
      <p:pic>
        <p:nvPicPr>
          <p:cNvPr id="2238" name="Google Shape;2238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169"/>
          <p:cNvSpPr txBox="1"/>
          <p:nvPr/>
        </p:nvSpPr>
        <p:spPr>
          <a:xfrm>
            <a:off x="235975" y="265475"/>
            <a:ext cx="680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40" name="Google Shape;2240;p16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1" name="Google Shape;2241;p169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2" name="Google Shape;2242;p169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3" name="Google Shape;2243;p169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70"/>
          <p:cNvSpPr/>
          <p:nvPr/>
        </p:nvSpPr>
        <p:spPr>
          <a:xfrm>
            <a:off x="7296625" y="295430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9" name="Google Shape;2249;p170"/>
          <p:cNvSpPr txBox="1"/>
          <p:nvPr/>
        </p:nvSpPr>
        <p:spPr>
          <a:xfrm>
            <a:off x="840025" y="3055100"/>
            <a:ext cx="82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🖥️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50" name="Google Shape;2250;p170"/>
          <p:cNvCxnSpPr/>
          <p:nvPr/>
        </p:nvCxnSpPr>
        <p:spPr>
          <a:xfrm>
            <a:off x="1948550" y="3493700"/>
            <a:ext cx="6657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1" name="Google Shape;2251;p170"/>
          <p:cNvCxnSpPr/>
          <p:nvPr/>
        </p:nvCxnSpPr>
        <p:spPr>
          <a:xfrm flipH="1" rot="10800000">
            <a:off x="6495300" y="3484838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52" name="Google Shape;2252;p170"/>
          <p:cNvSpPr/>
          <p:nvPr/>
        </p:nvSpPr>
        <p:spPr>
          <a:xfrm>
            <a:off x="4947300" y="295430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53" name="Google Shape;2253;p170"/>
          <p:cNvCxnSpPr/>
          <p:nvPr/>
        </p:nvCxnSpPr>
        <p:spPr>
          <a:xfrm flipH="1" rot="10800000">
            <a:off x="4161113" y="3484850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54" name="Google Shape;2254;p170"/>
          <p:cNvSpPr/>
          <p:nvPr/>
        </p:nvSpPr>
        <p:spPr>
          <a:xfrm>
            <a:off x="2820075" y="2966600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어드민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55" name="Google Shape;2255;p170"/>
          <p:cNvCxnSpPr/>
          <p:nvPr/>
        </p:nvCxnSpPr>
        <p:spPr>
          <a:xfrm flipH="1">
            <a:off x="2243300" y="1834300"/>
            <a:ext cx="1462500" cy="1276500"/>
          </a:xfrm>
          <a:prstGeom prst="curvedConnector3">
            <a:avLst>
              <a:gd fmla="val 93221" name="adj1"/>
            </a:avLst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stealth"/>
            <a:tailEnd len="sm" w="sm" type="none"/>
          </a:ln>
        </p:spPr>
      </p:cxnSp>
      <p:sp>
        <p:nvSpPr>
          <p:cNvPr id="2256" name="Google Shape;2256;p170"/>
          <p:cNvSpPr txBox="1"/>
          <p:nvPr/>
        </p:nvSpPr>
        <p:spPr>
          <a:xfrm>
            <a:off x="3981901" y="1565400"/>
            <a:ext cx="96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Tracer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57" name="Google Shape;2257;p170"/>
          <p:cNvCxnSpPr/>
          <p:nvPr/>
        </p:nvCxnSpPr>
        <p:spPr>
          <a:xfrm>
            <a:off x="5158836" y="1820788"/>
            <a:ext cx="1695000" cy="1377000"/>
          </a:xfrm>
          <a:prstGeom prst="curvedConnector3">
            <a:avLst>
              <a:gd fmla="val 93421" name="adj1"/>
            </a:avLst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stealth"/>
            <a:tailEnd len="sm" w="sm" type="none"/>
          </a:ln>
        </p:spPr>
      </p:cxnSp>
      <p:cxnSp>
        <p:nvCxnSpPr>
          <p:cNvPr id="2258" name="Google Shape;2258;p170"/>
          <p:cNvCxnSpPr/>
          <p:nvPr/>
        </p:nvCxnSpPr>
        <p:spPr>
          <a:xfrm>
            <a:off x="4437050" y="2478800"/>
            <a:ext cx="0" cy="76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stealth"/>
            <a:tailEnd len="sm" w="sm" type="none"/>
          </a:ln>
        </p:spPr>
      </p:cxnSp>
      <p:pic>
        <p:nvPicPr>
          <p:cNvPr id="2259" name="Google Shape;2259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170"/>
          <p:cNvSpPr txBox="1"/>
          <p:nvPr/>
        </p:nvSpPr>
        <p:spPr>
          <a:xfrm>
            <a:off x="235975" y="265475"/>
            <a:ext cx="691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61" name="Google Shape;2261;p17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2" name="Google Shape;2262;p170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3" name="Google Shape;2263;p170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71"/>
          <p:cNvSpPr txBox="1"/>
          <p:nvPr/>
        </p:nvSpPr>
        <p:spPr>
          <a:xfrm>
            <a:off x="235975" y="1274800"/>
            <a:ext cx="86130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정리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69" name="Google Shape;2269;p171"/>
          <p:cNvSpPr txBox="1"/>
          <p:nvPr/>
        </p:nvSpPr>
        <p:spPr>
          <a:xfrm>
            <a:off x="1667900" y="2209175"/>
            <a:ext cx="60399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기존 분산 트레이싱 라이브러리 활용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라이브러리 기능을 추상화해 편의 기능도 제공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70" name="Google Shape;2270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Google Shape;2271;p171"/>
          <p:cNvSpPr txBox="1"/>
          <p:nvPr/>
        </p:nvSpPr>
        <p:spPr>
          <a:xfrm>
            <a:off x="235975" y="265475"/>
            <a:ext cx="684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분산 트레이싱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단위 시스템간의 추적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72" name="Google Shape;2272;p17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3" name="Google Shape;2273;p171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4" name="Google Shape;2274;p171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72"/>
          <p:cNvSpPr txBox="1"/>
          <p:nvPr/>
        </p:nvSpPr>
        <p:spPr>
          <a:xfrm>
            <a:off x="272250" y="1350000"/>
            <a:ext cx="86130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공통 기능 정리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80" name="Google Shape;2280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172"/>
          <p:cNvSpPr txBox="1"/>
          <p:nvPr/>
        </p:nvSpPr>
        <p:spPr>
          <a:xfrm>
            <a:off x="235975" y="265475"/>
            <a:ext cx="684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마무리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82" name="Google Shape;2282;p17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3" name="Google Shape;2283;p172"/>
          <p:cNvCxnSpPr/>
          <p:nvPr/>
        </p:nvCxnSpPr>
        <p:spPr>
          <a:xfrm>
            <a:off x="294900" y="8748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4" name="Google Shape;2284;p172"/>
          <p:cNvCxnSpPr/>
          <p:nvPr/>
        </p:nvCxnSpPr>
        <p:spPr>
          <a:xfrm>
            <a:off x="294900" y="874875"/>
            <a:ext cx="6847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5" name="Google Shape;2285;p172"/>
          <p:cNvSpPr txBox="1"/>
          <p:nvPr/>
        </p:nvSpPr>
        <p:spPr>
          <a:xfrm>
            <a:off x="235975" y="2079000"/>
            <a:ext cx="86130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FixedLength 전문 변환,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공통 Client 설정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분산 트레이싱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86" name="Google Shape;2286;p172"/>
          <p:cNvCxnSpPr/>
          <p:nvPr/>
        </p:nvCxnSpPr>
        <p:spPr>
          <a:xfrm>
            <a:off x="4542450" y="3635925"/>
            <a:ext cx="0" cy="679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73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마무리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92" name="Google Shape;2292;p173"/>
          <p:cNvSpPr txBox="1"/>
          <p:nvPr/>
        </p:nvSpPr>
        <p:spPr>
          <a:xfrm>
            <a:off x="354000" y="2069825"/>
            <a:ext cx="84360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 핵심금융원장(펀드시스템)을 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Spring 기반으로 새롭게 분리 구축 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93" name="Google Shape;2293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4" name="Google Shape;2294;p17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5" name="Google Shape;2295;p17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6" name="Google Shape;2296;p173"/>
          <p:cNvCxnSpPr/>
          <p:nvPr/>
        </p:nvCxnSpPr>
        <p:spPr>
          <a:xfrm>
            <a:off x="294900" y="864275"/>
            <a:ext cx="7836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2258100" y="967075"/>
            <a:ext cx="462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단일 시스템에서 단위 시스템으로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60" name="Google Shape;260;p39"/>
          <p:cNvCxnSpPr/>
          <p:nvPr/>
        </p:nvCxnSpPr>
        <p:spPr>
          <a:xfrm flipH="1" rot="10800000">
            <a:off x="4438900" y="2118538"/>
            <a:ext cx="857400" cy="38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1" name="Google Shape;261;p39"/>
          <p:cNvCxnSpPr/>
          <p:nvPr/>
        </p:nvCxnSpPr>
        <p:spPr>
          <a:xfrm>
            <a:off x="4438888" y="2936588"/>
            <a:ext cx="1064100" cy="13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2" name="Google Shape;262;p39"/>
          <p:cNvCxnSpPr/>
          <p:nvPr/>
        </p:nvCxnSpPr>
        <p:spPr>
          <a:xfrm>
            <a:off x="4388863" y="3318513"/>
            <a:ext cx="866100" cy="461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304" y="1875466"/>
            <a:ext cx="678333" cy="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5154" y="2597003"/>
            <a:ext cx="678333" cy="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0004" y="2319616"/>
            <a:ext cx="678333" cy="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304" y="3318516"/>
            <a:ext cx="678333" cy="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7929" y="3157566"/>
            <a:ext cx="678333" cy="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9825" y="1668675"/>
            <a:ext cx="2807475" cy="232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39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39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74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마무리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02" name="Google Shape;2302;p174"/>
          <p:cNvSpPr txBox="1"/>
          <p:nvPr/>
        </p:nvSpPr>
        <p:spPr>
          <a:xfrm>
            <a:off x="354000" y="2069825"/>
            <a:ext cx="84360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rgbClr val="BCBEC4"/>
                </a:solidFill>
                <a:latin typeface="Noto Sans KR"/>
                <a:ea typeface="Noto Sans KR"/>
                <a:cs typeface="Noto Sans KR"/>
                <a:sym typeface="Noto Sans KR"/>
              </a:rPr>
              <a:t>은행 핵심금융원장(펀드시스템)을 </a:t>
            </a:r>
            <a:endParaRPr b="1" i="0" sz="2500" u="none" cap="none" strike="noStrike">
              <a:solidFill>
                <a:srgbClr val="BCBEC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rgbClr val="BCBEC4"/>
                </a:solidFill>
                <a:latin typeface="Noto Sans KR"/>
                <a:ea typeface="Noto Sans KR"/>
                <a:cs typeface="Noto Sans KR"/>
                <a:sym typeface="Noto Sans KR"/>
              </a:rPr>
              <a:t>Spring 기반으로 새롭게 분리 구축</a:t>
            </a:r>
            <a:endParaRPr b="1" i="0" sz="2500" u="none" cap="none" strike="noStrike">
              <a:solidFill>
                <a:srgbClr val="BCBEC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공통 로직은 </a:t>
            </a:r>
            <a:r>
              <a:rPr b="1" lang="ko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사내 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Spring Boot Starter로 추상화 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03" name="Google Shape;2303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4" name="Google Shape;2304;p17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5" name="Google Shape;2305;p17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6" name="Google Shape;2306;p174"/>
          <p:cNvCxnSpPr/>
          <p:nvPr/>
        </p:nvCxnSpPr>
        <p:spPr>
          <a:xfrm>
            <a:off x="294900" y="864275"/>
            <a:ext cx="7836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75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마무리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12" name="Google Shape;2312;p175"/>
          <p:cNvSpPr txBox="1"/>
          <p:nvPr/>
        </p:nvSpPr>
        <p:spPr>
          <a:xfrm>
            <a:off x="354000" y="2069825"/>
            <a:ext cx="84360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rgbClr val="BCBEC4"/>
                </a:solidFill>
                <a:latin typeface="Noto Sans KR"/>
                <a:ea typeface="Noto Sans KR"/>
                <a:cs typeface="Noto Sans KR"/>
                <a:sym typeface="Noto Sans KR"/>
              </a:rPr>
              <a:t>은행 핵심금융원장(펀드시스템)을 </a:t>
            </a:r>
            <a:endParaRPr b="1" i="0" sz="2500" u="none" cap="none" strike="noStrike">
              <a:solidFill>
                <a:srgbClr val="BCBEC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rgbClr val="BCBEC4"/>
                </a:solidFill>
                <a:latin typeface="Noto Sans KR"/>
                <a:ea typeface="Noto Sans KR"/>
                <a:cs typeface="Noto Sans KR"/>
                <a:sym typeface="Noto Sans KR"/>
              </a:rPr>
              <a:t>Spring 기반으로 새롭게 분리 구축</a:t>
            </a:r>
            <a:endParaRPr b="1" i="0" sz="2500" u="none" cap="none" strike="noStrike">
              <a:solidFill>
                <a:srgbClr val="BCBEC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공통 로직은 </a:t>
            </a:r>
            <a:r>
              <a:rPr b="1" lang="ko" sz="2500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사내 </a:t>
            </a:r>
            <a:r>
              <a:rPr b="1" i="0" lang="ko" sz="25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Spring Boot Starter로 추상화 </a:t>
            </a:r>
            <a:endParaRPr b="1" i="0" sz="25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도메인에 집중할 수 있는 개발 환경 완성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13" name="Google Shape;2313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4" name="Google Shape;2314;p17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5" name="Google Shape;2315;p17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6" name="Google Shape;2316;p175"/>
          <p:cNvCxnSpPr/>
          <p:nvPr/>
        </p:nvCxnSpPr>
        <p:spPr>
          <a:xfrm>
            <a:off x="294900" y="864275"/>
            <a:ext cx="7836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76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마무리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22" name="Google Shape;2322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9837" y="908527"/>
            <a:ext cx="3444325" cy="36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176"/>
          <p:cNvSpPr/>
          <p:nvPr/>
        </p:nvSpPr>
        <p:spPr>
          <a:xfrm>
            <a:off x="3978499" y="1290400"/>
            <a:ext cx="914700" cy="329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금융 개발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24" name="Google Shape;2324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5" name="Google Shape;2325;p17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6" name="Google Shape;2326;p17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7" name="Google Shape;2327;p176"/>
          <p:cNvCxnSpPr/>
          <p:nvPr/>
        </p:nvCxnSpPr>
        <p:spPr>
          <a:xfrm>
            <a:off x="294900" y="864275"/>
            <a:ext cx="7836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8" name="Google Shape;2328;p176"/>
          <p:cNvSpPr txBox="1"/>
          <p:nvPr/>
        </p:nvSpPr>
        <p:spPr>
          <a:xfrm>
            <a:off x="5237375" y="4786500"/>
            <a:ext cx="4099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https://m.blog.naver.com/mrs86/221373318353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77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마무리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34" name="Google Shape;2334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5" name="Google Shape;2335;p17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36" name="Google Shape;2336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0138" y="989363"/>
            <a:ext cx="6317225" cy="3164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7" name="Google Shape;2337;p17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8" name="Google Shape;2338;p177"/>
          <p:cNvCxnSpPr/>
          <p:nvPr/>
        </p:nvCxnSpPr>
        <p:spPr>
          <a:xfrm>
            <a:off x="294900" y="864275"/>
            <a:ext cx="7836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78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마무리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44" name="Google Shape;2344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388" y="928750"/>
            <a:ext cx="3459223" cy="39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6" name="Google Shape;2346;p17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7" name="Google Shape;2347;p17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8" name="Google Shape;2348;p178"/>
          <p:cNvCxnSpPr/>
          <p:nvPr/>
        </p:nvCxnSpPr>
        <p:spPr>
          <a:xfrm>
            <a:off x="294900" y="864275"/>
            <a:ext cx="7836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9" name="Google Shape;2349;p178"/>
          <p:cNvSpPr txBox="1"/>
          <p:nvPr/>
        </p:nvSpPr>
        <p:spPr>
          <a:xfrm>
            <a:off x="6822598" y="4786500"/>
            <a:ext cx="2321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8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https://www.yanadoo.co.kr/</a:t>
            </a:r>
            <a:endParaRPr b="1" i="0" sz="8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8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https://www.kyobobook.co.kr/</a:t>
            </a:r>
            <a:endParaRPr b="1" i="0" sz="8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50" name="Google Shape;2350;p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0551" y="1194775"/>
            <a:ext cx="1184824" cy="157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0500" y="2979250"/>
            <a:ext cx="1184824" cy="147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9800" y="1077375"/>
            <a:ext cx="1286200" cy="16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08673" y="2983025"/>
            <a:ext cx="1148701" cy="146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79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마무리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59" name="Google Shape;2359;p179"/>
          <p:cNvSpPr txBox="1"/>
          <p:nvPr/>
        </p:nvSpPr>
        <p:spPr>
          <a:xfrm>
            <a:off x="3646500" y="2040150"/>
            <a:ext cx="18510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6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Q&amp;A</a:t>
            </a:r>
            <a:endParaRPr b="1" i="0" sz="6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60" name="Google Shape;2360;p179"/>
          <p:cNvSpPr txBox="1"/>
          <p:nvPr/>
        </p:nvSpPr>
        <p:spPr>
          <a:xfrm>
            <a:off x="2965325" y="3332450"/>
            <a:ext cx="36240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손수민, angie.near@kakaobank.com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61" name="Google Shape;2361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2" name="Google Shape;2362;p17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3" name="Google Shape;2363;p179"/>
          <p:cNvCxnSpPr/>
          <p:nvPr/>
        </p:nvCxnSpPr>
        <p:spPr>
          <a:xfrm>
            <a:off x="294900" y="864275"/>
            <a:ext cx="85617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3642150" y="967075"/>
            <a:ext cx="185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단일 시스템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79" name="Google Shape;279;p40"/>
          <p:cNvGrpSpPr/>
          <p:nvPr/>
        </p:nvGrpSpPr>
        <p:grpSpPr>
          <a:xfrm>
            <a:off x="3849325" y="1639275"/>
            <a:ext cx="1445350" cy="2930749"/>
            <a:chOff x="3849325" y="1106375"/>
            <a:chExt cx="1445350" cy="2930749"/>
          </a:xfrm>
        </p:grpSpPr>
        <p:pic>
          <p:nvPicPr>
            <p:cNvPr id="280" name="Google Shape;280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9325" y="1106375"/>
              <a:ext cx="1445350" cy="293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37825" y="2257738"/>
              <a:ext cx="468350" cy="628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2" name="Google Shape;28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4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40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90" name="Google Shape;290;p41"/>
          <p:cNvCxnSpPr/>
          <p:nvPr/>
        </p:nvCxnSpPr>
        <p:spPr>
          <a:xfrm flipH="1" rot="10800000">
            <a:off x="4438900" y="2219713"/>
            <a:ext cx="857400" cy="38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1" name="Google Shape;291;p41"/>
          <p:cNvCxnSpPr/>
          <p:nvPr/>
        </p:nvCxnSpPr>
        <p:spPr>
          <a:xfrm>
            <a:off x="4438888" y="3037763"/>
            <a:ext cx="1064100" cy="13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2" name="Google Shape;292;p41"/>
          <p:cNvCxnSpPr/>
          <p:nvPr/>
        </p:nvCxnSpPr>
        <p:spPr>
          <a:xfrm>
            <a:off x="4388863" y="3419688"/>
            <a:ext cx="866100" cy="461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304" y="1976641"/>
            <a:ext cx="678333" cy="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5154" y="2698178"/>
            <a:ext cx="678333" cy="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0004" y="2420791"/>
            <a:ext cx="678333" cy="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304" y="3419691"/>
            <a:ext cx="678333" cy="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7929" y="3258741"/>
            <a:ext cx="678333" cy="6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5786100" y="2483225"/>
            <a:ext cx="86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6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2258100" y="967075"/>
            <a:ext cx="462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단일 시스템에서 단위 시스템으로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00" name="Google Shape;300;p41"/>
          <p:cNvGrpSpPr/>
          <p:nvPr/>
        </p:nvGrpSpPr>
        <p:grpSpPr>
          <a:xfrm>
            <a:off x="2258100" y="1668675"/>
            <a:ext cx="1445350" cy="2930749"/>
            <a:chOff x="3849325" y="1106375"/>
            <a:chExt cx="1445350" cy="2930749"/>
          </a:xfrm>
        </p:grpSpPr>
        <p:pic>
          <p:nvPicPr>
            <p:cNvPr id="301" name="Google Shape;301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49325" y="1106375"/>
              <a:ext cx="1445350" cy="293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37825" y="2257738"/>
              <a:ext cx="468350" cy="628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" name="Google Shape;30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4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41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41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개요: 펀드란?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4152300" y="979375"/>
            <a:ext cx="83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주식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13" name="Google Shape;3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/>
        </p:nvSpPr>
        <p:spPr>
          <a:xfrm>
            <a:off x="4138950" y="2320700"/>
            <a:ext cx="86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6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15" name="Google Shape;315;p4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p42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개요: 펀드란?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4152300" y="979375"/>
            <a:ext cx="83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주식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23" name="Google Shape;32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1724" y="1475675"/>
            <a:ext cx="4257724" cy="26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4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43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43"/>
          <p:cNvSpPr txBox="1"/>
          <p:nvPr/>
        </p:nvSpPr>
        <p:spPr>
          <a:xfrm>
            <a:off x="6335475" y="4778425"/>
            <a:ext cx="3056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samjung-teamleft.tistory.com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/>
        </p:nvSpPr>
        <p:spPr>
          <a:xfrm>
            <a:off x="354000" y="2069825"/>
            <a:ext cx="84360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은행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이라는 환경에서 펀드 시스템을 분리 구축하며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사내 </a:t>
            </a: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Spring Boot Starter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활용해 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공통 기능을 </a:t>
            </a: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추상화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하고 개발 생산성을 높인 이야기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주제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26"/>
          <p:cNvCxnSpPr/>
          <p:nvPr/>
        </p:nvCxnSpPr>
        <p:spPr>
          <a:xfrm>
            <a:off x="294900" y="864275"/>
            <a:ext cx="586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개요: 펀드란?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3" name="Google Shape;333;p44"/>
          <p:cNvSpPr txBox="1"/>
          <p:nvPr/>
        </p:nvSpPr>
        <p:spPr>
          <a:xfrm>
            <a:off x="6673775" y="2426813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5761750" y="2989925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5" name="Google Shape;335;p44"/>
          <p:cNvSpPr txBox="1"/>
          <p:nvPr/>
        </p:nvSpPr>
        <p:spPr>
          <a:xfrm>
            <a:off x="6225863" y="2067150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5634625" y="2282975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6289625" y="3073325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8" name="Google Shape;338;p44"/>
          <p:cNvSpPr/>
          <p:nvPr/>
        </p:nvSpPr>
        <p:spPr>
          <a:xfrm>
            <a:off x="5508463" y="1985384"/>
            <a:ext cx="1821600" cy="173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588" y="2067138"/>
            <a:ext cx="1569275" cy="15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/>
        </p:nvSpPr>
        <p:spPr>
          <a:xfrm>
            <a:off x="3941125" y="1059600"/>
            <a:ext cx="83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1989576" y="3636425"/>
            <a:ext cx="108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전문가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4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44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44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개요: 펀드란?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51" name="Google Shape;351;p45"/>
          <p:cNvCxnSpPr/>
          <p:nvPr/>
        </p:nvCxnSpPr>
        <p:spPr>
          <a:xfrm>
            <a:off x="4767513" y="2693650"/>
            <a:ext cx="597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2" name="Google Shape;352;p45"/>
          <p:cNvCxnSpPr/>
          <p:nvPr/>
        </p:nvCxnSpPr>
        <p:spPr>
          <a:xfrm>
            <a:off x="4767513" y="2914850"/>
            <a:ext cx="597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pic>
        <p:nvPicPr>
          <p:cNvPr id="353" name="Google Shape;35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75" y="2248500"/>
            <a:ext cx="1123500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 txBox="1"/>
          <p:nvPr/>
        </p:nvSpPr>
        <p:spPr>
          <a:xfrm>
            <a:off x="8320225" y="2248488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7408200" y="2811600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6" name="Google Shape;356;p45"/>
          <p:cNvSpPr txBox="1"/>
          <p:nvPr/>
        </p:nvSpPr>
        <p:spPr>
          <a:xfrm>
            <a:off x="7872313" y="1888825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7281075" y="2104650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7936075" y="2895000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7154913" y="1807059"/>
            <a:ext cx="1821600" cy="173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5388" y="1888825"/>
            <a:ext cx="1569275" cy="156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45"/>
          <p:cNvCxnSpPr/>
          <p:nvPr/>
        </p:nvCxnSpPr>
        <p:spPr>
          <a:xfrm>
            <a:off x="1906538" y="2673450"/>
            <a:ext cx="597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62" name="Google Shape;36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8950" y="1807050"/>
            <a:ext cx="592800" cy="59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45"/>
          <p:cNvCxnSpPr/>
          <p:nvPr/>
        </p:nvCxnSpPr>
        <p:spPr>
          <a:xfrm>
            <a:off x="1906538" y="2914850"/>
            <a:ext cx="597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grpSp>
        <p:nvGrpSpPr>
          <p:cNvPr id="364" name="Google Shape;364;p45"/>
          <p:cNvGrpSpPr/>
          <p:nvPr/>
        </p:nvGrpSpPr>
        <p:grpSpPr>
          <a:xfrm>
            <a:off x="2978613" y="1393350"/>
            <a:ext cx="1445350" cy="2930749"/>
            <a:chOff x="3849325" y="1106375"/>
            <a:chExt cx="1445350" cy="2930749"/>
          </a:xfrm>
        </p:grpSpPr>
        <p:pic>
          <p:nvPicPr>
            <p:cNvPr id="365" name="Google Shape;365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49325" y="1106375"/>
              <a:ext cx="1445350" cy="293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37825" y="2257738"/>
              <a:ext cx="468350" cy="62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" name="Google Shape;367;p45"/>
          <p:cNvSpPr txBox="1"/>
          <p:nvPr/>
        </p:nvSpPr>
        <p:spPr>
          <a:xfrm>
            <a:off x="3257300" y="4324100"/>
            <a:ext cx="88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판매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68" name="Google Shape;368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0" name="Google Shape;370;p45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45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개요: 펀드란?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7579275" y="2612863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8" name="Google Shape;378;p46"/>
          <p:cNvSpPr txBox="1"/>
          <p:nvPr/>
        </p:nvSpPr>
        <p:spPr>
          <a:xfrm>
            <a:off x="6667250" y="3175975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9" name="Google Shape;379;p46"/>
          <p:cNvSpPr txBox="1"/>
          <p:nvPr/>
        </p:nvSpPr>
        <p:spPr>
          <a:xfrm>
            <a:off x="7131363" y="2253200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0" name="Google Shape;380;p46"/>
          <p:cNvSpPr txBox="1"/>
          <p:nvPr/>
        </p:nvSpPr>
        <p:spPr>
          <a:xfrm>
            <a:off x="6540125" y="2469025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1" name="Google Shape;381;p46"/>
          <p:cNvSpPr txBox="1"/>
          <p:nvPr/>
        </p:nvSpPr>
        <p:spPr>
          <a:xfrm>
            <a:off x="7195125" y="3259375"/>
            <a:ext cx="5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📈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2" name="Google Shape;382;p46"/>
          <p:cNvSpPr/>
          <p:nvPr/>
        </p:nvSpPr>
        <p:spPr>
          <a:xfrm>
            <a:off x="6413963" y="2171434"/>
            <a:ext cx="1821600" cy="173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4438" y="2253200"/>
            <a:ext cx="1569275" cy="15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 txBox="1"/>
          <p:nvPr/>
        </p:nvSpPr>
        <p:spPr>
          <a:xfrm>
            <a:off x="2676650" y="1101750"/>
            <a:ext cx="481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펀드직접판매 시스템 구축하기.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85" name="Google Shape;385;p46"/>
          <p:cNvGrpSpPr/>
          <p:nvPr/>
        </p:nvGrpSpPr>
        <p:grpSpPr>
          <a:xfrm>
            <a:off x="2397700" y="1671150"/>
            <a:ext cx="1445350" cy="2930749"/>
            <a:chOff x="3849325" y="1106375"/>
            <a:chExt cx="1445350" cy="2930749"/>
          </a:xfrm>
        </p:grpSpPr>
        <p:pic>
          <p:nvPicPr>
            <p:cNvPr id="386" name="Google Shape;386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49325" y="1106375"/>
              <a:ext cx="1445350" cy="293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37825" y="2257738"/>
              <a:ext cx="468350" cy="628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" name="Google Shape;388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4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0" name="Google Shape;390;p46"/>
          <p:cNvCxnSpPr/>
          <p:nvPr/>
        </p:nvCxnSpPr>
        <p:spPr>
          <a:xfrm>
            <a:off x="294900" y="864275"/>
            <a:ext cx="12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Google Shape;391;p46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1163375" y="2393175"/>
            <a:ext cx="70299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시스템을 클라우드 환경 위에 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오픈소스 </a:t>
            </a:r>
            <a:r>
              <a:rPr b="1" i="0" lang="ko" sz="22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스프링</a:t>
            </a: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활용하여 분리구축 하자!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8" name="Google Shape;398;p47"/>
          <p:cNvSpPr txBox="1"/>
          <p:nvPr/>
        </p:nvSpPr>
        <p:spPr>
          <a:xfrm>
            <a:off x="3546675" y="1344025"/>
            <a:ext cx="212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개발팀의 미션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99" name="Google Shape;39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47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은행에서의 개발 배경사항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1138150" y="1558750"/>
            <a:ext cx="73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클라우드 환경위에 오픈소스 </a:t>
            </a: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스프링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서버 구축?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당연한건데….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8" name="Google Shape;408;p48"/>
          <p:cNvSpPr txBox="1"/>
          <p:nvPr/>
        </p:nvSpPr>
        <p:spPr>
          <a:xfrm>
            <a:off x="3987025" y="2394525"/>
            <a:ext cx="129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ko" sz="8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🤔</a:t>
            </a:r>
            <a:endParaRPr b="0" i="0" sz="8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09" name="Google Shape;4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4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" name="Google Shape;411;p4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48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/>
        </p:nvSpPr>
        <p:spPr>
          <a:xfrm>
            <a:off x="2219700" y="2320500"/>
            <a:ext cx="4704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펀드는 </a:t>
            </a: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핵심금융원장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시스템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은행은 </a:t>
            </a: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규제산업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18" name="Google Shape;4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9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은행에서의 개발 배경사항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1461725" y="1577825"/>
            <a:ext cx="7037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은행이라면 당연하지 않고 특별할 수 있어요.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21" name="Google Shape;421;p4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4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49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 txBox="1"/>
          <p:nvPr/>
        </p:nvSpPr>
        <p:spPr>
          <a:xfrm>
            <a:off x="2969850" y="1574963"/>
            <a:ext cx="320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금융원장시스템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이란?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9" name="Google Shape;429;p50"/>
          <p:cNvSpPr txBox="1"/>
          <p:nvPr/>
        </p:nvSpPr>
        <p:spPr>
          <a:xfrm>
            <a:off x="1663650" y="2855050"/>
            <a:ext cx="581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고객의 돈과 거래를 정확하게 기록, 보관하는 시스템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30" name="Google Shape;4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은행에서의 개발 배경사항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32" name="Google Shape;432;p5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3" name="Google Shape;433;p5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4" name="Google Shape;434;p50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/>
        </p:nvSpPr>
        <p:spPr>
          <a:xfrm>
            <a:off x="2777300" y="1339900"/>
            <a:ext cx="320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금융원장시스템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이란?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440" name="Google Shape;440;p51"/>
          <p:cNvGraphicFramePr/>
          <p:nvPr/>
        </p:nvGraphicFramePr>
        <p:xfrm>
          <a:off x="952500" y="201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{01A9DF49-154F-41C9-87CF-C327AED804E7}</a:tableStyleId>
              </a:tblPr>
              <a:tblGrid>
                <a:gridCol w="2416600"/>
                <a:gridCol w="4822400"/>
              </a:tblGrid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기능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예시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💰 입출금 기록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누가 얼마를 출금했는지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🔄 이체 기록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누구에게 얼마를 보냈는지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🧾 잔액 계산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현재 내 통장에 얼마가 있는지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1" name="Google Shape;44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1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은행에서의 개발 배경사항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43" name="Google Shape;443;p5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p5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51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2"/>
          <p:cNvSpPr txBox="1"/>
          <p:nvPr/>
        </p:nvSpPr>
        <p:spPr>
          <a:xfrm>
            <a:off x="3614200" y="2348826"/>
            <a:ext cx="512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은행업은 규제산업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고객님의 돈을 다루고, 운용해 수익을 냄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51" name="Google Shape;45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875" y="1901675"/>
            <a:ext cx="1848600" cy="18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2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은행에서의 개발 배경사항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54" name="Google Shape;454;p5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p5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52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7" name="Google Shape;457;p52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/>
          <p:nvPr/>
        </p:nvSpPr>
        <p:spPr>
          <a:xfrm>
            <a:off x="2772750" y="1201838"/>
            <a:ext cx="399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전통적인 금융 프레임워크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3260750" y="2138201"/>
            <a:ext cx="55896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✅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java 기반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✅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오픈소스가 아닌 상용 프레임워크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✅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복잡한 금융 거래 기능 작성 가능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64" name="Google Shape;46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900" y="2075286"/>
            <a:ext cx="1541847" cy="15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3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은행에서의 개발 배경사항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67" name="Google Shape;467;p5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5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53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p53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/>
        </p:nvSpPr>
        <p:spPr>
          <a:xfrm>
            <a:off x="354000" y="1571250"/>
            <a:ext cx="8436000" cy="2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 개요: 단일 은행 시스템에서 펀드 시스템을 분리구축한 이야기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오픈소스 Spring으로 개발한 펀드 시스템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 공통 기능을 라이브러리화 한 이야기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마무리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목차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7"/>
          <p:cNvCxnSpPr/>
          <p:nvPr/>
        </p:nvCxnSpPr>
        <p:spPr>
          <a:xfrm>
            <a:off x="294900" y="864275"/>
            <a:ext cx="586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/>
        </p:nvSpPr>
        <p:spPr>
          <a:xfrm>
            <a:off x="2406150" y="1255625"/>
            <a:ext cx="4624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상용 프레임워크를 사용하게 되면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6" name="Google Shape;476;p54"/>
          <p:cNvSpPr txBox="1"/>
          <p:nvPr/>
        </p:nvSpPr>
        <p:spPr>
          <a:xfrm>
            <a:off x="2945700" y="2615700"/>
            <a:ext cx="32526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😊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빠른 시스템 구성 가능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😊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수십년 동안 검증된 방식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4217550" y="2046300"/>
            <a:ext cx="100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장점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78" name="Google Shape;47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은행에서의 개발 배경사항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80" name="Google Shape;480;p5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p5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54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5"/>
          <p:cNvSpPr txBox="1"/>
          <p:nvPr/>
        </p:nvSpPr>
        <p:spPr>
          <a:xfrm>
            <a:off x="2945700" y="2615700"/>
            <a:ext cx="42348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😞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솔루션 업체에 종속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😞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커스터마이징 유지보수 문제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😞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프레임워크 학습곡선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8" name="Google Shape;488;p55"/>
          <p:cNvSpPr txBox="1"/>
          <p:nvPr/>
        </p:nvSpPr>
        <p:spPr>
          <a:xfrm>
            <a:off x="4217550" y="2046300"/>
            <a:ext cx="100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단점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89" name="Google Shape;4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은행에서의 개발 배경사항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91" name="Google Shape;491;p5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5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55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5"/>
          <p:cNvSpPr txBox="1"/>
          <p:nvPr/>
        </p:nvSpPr>
        <p:spPr>
          <a:xfrm>
            <a:off x="2406150" y="1255625"/>
            <a:ext cx="4624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상용 프레임워크를 사용하게 되면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 txBox="1"/>
          <p:nvPr/>
        </p:nvSpPr>
        <p:spPr>
          <a:xfrm>
            <a:off x="2100750" y="1187375"/>
            <a:ext cx="4942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새로 구축하기 충분한 팀 배경사항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0" name="Google Shape;500;p56"/>
          <p:cNvSpPr txBox="1"/>
          <p:nvPr/>
        </p:nvSpPr>
        <p:spPr>
          <a:xfrm>
            <a:off x="1385100" y="2502199"/>
            <a:ext cx="6373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spring 개발 환경에 익숙한 경력자들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수 많은 사내 Spring기반 서비스들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01" name="Google Shape;50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6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은행에서의 개발 배경사항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03" name="Google Shape;503;p5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5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56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"/>
          <p:cNvSpPr txBox="1"/>
          <p:nvPr/>
        </p:nvSpPr>
        <p:spPr>
          <a:xfrm>
            <a:off x="1645350" y="2287050"/>
            <a:ext cx="585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기술로 은행을 엔지니어링 하는 카카오뱅크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11" name="Google Shape;51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7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은행에서의 개발 배경사항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13" name="Google Shape;513;p5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4" name="Google Shape;514;p5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57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/>
          <p:nvPr/>
        </p:nvSpPr>
        <p:spPr>
          <a:xfrm>
            <a:off x="3007138" y="1024525"/>
            <a:ext cx="354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뼈를 내주고 살을 취한다.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21" name="Google Shape;52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1611" y="1754178"/>
            <a:ext cx="2868626" cy="2530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1923600" y="2830055"/>
            <a:ext cx="1277999" cy="1454401"/>
            <a:chOff x="3144025" y="3028255"/>
            <a:chExt cx="1277999" cy="145440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025" y="3204649"/>
              <a:ext cx="1277999" cy="127800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60000"/>
                </a:srgbClr>
              </a:outerShdw>
            </a:effectLst>
          </p:spPr>
        </p:pic>
        <p:pic>
          <p:nvPicPr>
            <p:cNvPr id="524" name="Google Shape;524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7603" y="3028255"/>
              <a:ext cx="782423" cy="78241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60000"/>
                </a:srgbClr>
              </a:outerShdw>
            </a:effectLst>
          </p:spPr>
        </p:pic>
      </p:grpSp>
      <p:pic>
        <p:nvPicPr>
          <p:cNvPr id="525" name="Google Shape;525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6900" y="3128399"/>
            <a:ext cx="1038625" cy="10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8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은행에서의 개발 배경사항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28" name="Google Shape;528;p5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9" name="Google Shape;529;p5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0" name="Google Shape;530;p58"/>
          <p:cNvCxnSpPr/>
          <p:nvPr/>
        </p:nvCxnSpPr>
        <p:spPr>
          <a:xfrm>
            <a:off x="294900" y="864275"/>
            <a:ext cx="194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1" name="Google Shape;531;p58"/>
          <p:cNvSpPr txBox="1"/>
          <p:nvPr/>
        </p:nvSpPr>
        <p:spPr>
          <a:xfrm>
            <a:off x="5309425" y="4786500"/>
            <a:ext cx="3834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https://blog.naver.com/xx_9090/222481834765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/>
          <p:nvPr/>
        </p:nvSpPr>
        <p:spPr>
          <a:xfrm>
            <a:off x="3799450" y="1598725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5406175" y="2081450"/>
            <a:ext cx="917725" cy="12929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38" name="Google Shape;53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9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40" name="Google Shape;540;p5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1" name="Google Shape;541;p59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59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0"/>
          <p:cNvSpPr/>
          <p:nvPr/>
        </p:nvSpPr>
        <p:spPr>
          <a:xfrm>
            <a:off x="3799450" y="1598725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8" name="Google Shape;54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075" y="416702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0"/>
          <p:cNvSpPr/>
          <p:nvPr/>
        </p:nvSpPr>
        <p:spPr>
          <a:xfrm>
            <a:off x="5406175" y="2081450"/>
            <a:ext cx="917725" cy="12929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50" name="Google Shape;550;p60"/>
          <p:cNvPicPr preferRelativeResize="0"/>
          <p:nvPr/>
        </p:nvPicPr>
        <p:blipFill rotWithShape="1">
          <a:blip r:embed="rId4">
            <a:alphaModFix amt="95000"/>
          </a:blip>
          <a:srcRect b="0" l="0" r="0" t="0"/>
          <a:stretch/>
        </p:blipFill>
        <p:spPr>
          <a:xfrm>
            <a:off x="152400" y="981800"/>
            <a:ext cx="8839200" cy="35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0"/>
          <p:cNvSpPr txBox="1"/>
          <p:nvPr/>
        </p:nvSpPr>
        <p:spPr>
          <a:xfrm>
            <a:off x="2081700" y="1935350"/>
            <a:ext cx="4980600" cy="14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코어뱅킹(계정계)</a:t>
            </a:r>
            <a:endParaRPr b="1" i="0" sz="25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은행 단일 시스템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고객의 금융 원장과 거래를 관리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52" name="Google Shape;5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0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54" name="Google Shape;554;p6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p60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6" name="Google Shape;556;p60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/>
          <p:nvPr/>
        </p:nvSpPr>
        <p:spPr>
          <a:xfrm>
            <a:off x="5983050" y="1643550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2" name="Google Shape;562;p61"/>
          <p:cNvSpPr/>
          <p:nvPr/>
        </p:nvSpPr>
        <p:spPr>
          <a:xfrm>
            <a:off x="3767463" y="164355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채널계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123350" y="1729650"/>
            <a:ext cx="67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" sz="60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📱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64" name="Google Shape;564;p61"/>
          <p:cNvCxnSpPr/>
          <p:nvPr/>
        </p:nvCxnSpPr>
        <p:spPr>
          <a:xfrm>
            <a:off x="2350050" y="2290925"/>
            <a:ext cx="1123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5" name="Google Shape;565;p61"/>
          <p:cNvCxnSpPr/>
          <p:nvPr/>
        </p:nvCxnSpPr>
        <p:spPr>
          <a:xfrm flipH="1" rot="10800000">
            <a:off x="5196875" y="2289425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6" name="Google Shape;566;p61"/>
          <p:cNvSpPr/>
          <p:nvPr/>
        </p:nvSpPr>
        <p:spPr>
          <a:xfrm>
            <a:off x="7706725" y="2026988"/>
            <a:ext cx="917725" cy="12929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67" name="Google Shape;5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475" y="1951025"/>
            <a:ext cx="679800" cy="6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1"/>
          <p:cNvSpPr txBox="1"/>
          <p:nvPr/>
        </p:nvSpPr>
        <p:spPr>
          <a:xfrm>
            <a:off x="294900" y="969225"/>
            <a:ext cx="195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시스템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69" name="Google Shape;56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1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71" name="Google Shape;571;p6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2" name="Google Shape;572;p61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3" name="Google Shape;573;p61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4" name="Google Shape;574;p61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2"/>
          <p:cNvSpPr/>
          <p:nvPr/>
        </p:nvSpPr>
        <p:spPr>
          <a:xfrm>
            <a:off x="5983050" y="1643550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0" name="Google Shape;580;p62"/>
          <p:cNvSpPr/>
          <p:nvPr/>
        </p:nvSpPr>
        <p:spPr>
          <a:xfrm>
            <a:off x="3817900" y="164355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채널계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1" name="Google Shape;581;p62"/>
          <p:cNvSpPr txBox="1"/>
          <p:nvPr/>
        </p:nvSpPr>
        <p:spPr>
          <a:xfrm>
            <a:off x="1123350" y="1729650"/>
            <a:ext cx="67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" sz="60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📱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82" name="Google Shape;582;p62"/>
          <p:cNvCxnSpPr/>
          <p:nvPr/>
        </p:nvCxnSpPr>
        <p:spPr>
          <a:xfrm>
            <a:off x="2350050" y="2290925"/>
            <a:ext cx="1123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3" name="Google Shape;583;p62"/>
          <p:cNvCxnSpPr/>
          <p:nvPr/>
        </p:nvCxnSpPr>
        <p:spPr>
          <a:xfrm flipH="1" rot="10800000">
            <a:off x="5196875" y="2289425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4" name="Google Shape;584;p62"/>
          <p:cNvSpPr/>
          <p:nvPr/>
        </p:nvSpPr>
        <p:spPr>
          <a:xfrm>
            <a:off x="7706725" y="2026988"/>
            <a:ext cx="917725" cy="12929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85" name="Google Shape;58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075" y="4167025"/>
            <a:ext cx="1569275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475" y="1951025"/>
            <a:ext cx="679800" cy="6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2"/>
          <p:cNvSpPr txBox="1"/>
          <p:nvPr/>
        </p:nvSpPr>
        <p:spPr>
          <a:xfrm>
            <a:off x="294900" y="969225"/>
            <a:ext cx="195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시스템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88" name="Google Shape;588;p62"/>
          <p:cNvPicPr preferRelativeResize="0"/>
          <p:nvPr/>
        </p:nvPicPr>
        <p:blipFill rotWithShape="1">
          <a:blip r:embed="rId5">
            <a:alphaModFix amt="95000"/>
          </a:blip>
          <a:srcRect b="0" l="0" r="0" t="0"/>
          <a:stretch/>
        </p:blipFill>
        <p:spPr>
          <a:xfrm>
            <a:off x="152400" y="981800"/>
            <a:ext cx="8839200" cy="35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2"/>
          <p:cNvSpPr txBox="1"/>
          <p:nvPr/>
        </p:nvSpPr>
        <p:spPr>
          <a:xfrm>
            <a:off x="2081700" y="1935350"/>
            <a:ext cx="4980600" cy="14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채널계</a:t>
            </a:r>
            <a:endParaRPr b="1" i="0" sz="25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고객과의 접점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로직을 관리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0" name="Google Shape;590;p62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91" name="Google Shape;591;p6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2" name="Google Shape;5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Google Shape;593;p62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4" name="Google Shape;594;p62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/>
          <p:nvPr/>
        </p:nvSpPr>
        <p:spPr>
          <a:xfrm>
            <a:off x="5983050" y="1643550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0" name="Google Shape;600;p63"/>
          <p:cNvSpPr/>
          <p:nvPr/>
        </p:nvSpPr>
        <p:spPr>
          <a:xfrm>
            <a:off x="3817900" y="164355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채널계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1" name="Google Shape;601;p63"/>
          <p:cNvSpPr/>
          <p:nvPr/>
        </p:nvSpPr>
        <p:spPr>
          <a:xfrm>
            <a:off x="3817900" y="283785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운영업무툴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2" name="Google Shape;602;p63"/>
          <p:cNvSpPr txBox="1"/>
          <p:nvPr/>
        </p:nvSpPr>
        <p:spPr>
          <a:xfrm>
            <a:off x="1241525" y="3024750"/>
            <a:ext cx="82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🖥️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3" name="Google Shape;603;p63"/>
          <p:cNvSpPr txBox="1"/>
          <p:nvPr/>
        </p:nvSpPr>
        <p:spPr>
          <a:xfrm>
            <a:off x="1123350" y="1729650"/>
            <a:ext cx="67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" sz="60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📱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04" name="Google Shape;604;p63"/>
          <p:cNvCxnSpPr/>
          <p:nvPr/>
        </p:nvCxnSpPr>
        <p:spPr>
          <a:xfrm>
            <a:off x="2350050" y="2290925"/>
            <a:ext cx="1123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5" name="Google Shape;605;p63"/>
          <p:cNvCxnSpPr/>
          <p:nvPr/>
        </p:nvCxnSpPr>
        <p:spPr>
          <a:xfrm>
            <a:off x="2350050" y="3463350"/>
            <a:ext cx="1123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6" name="Google Shape;606;p63"/>
          <p:cNvCxnSpPr/>
          <p:nvPr/>
        </p:nvCxnSpPr>
        <p:spPr>
          <a:xfrm flipH="1" rot="10800000">
            <a:off x="5196875" y="2289425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7" name="Google Shape;607;p63"/>
          <p:cNvCxnSpPr/>
          <p:nvPr/>
        </p:nvCxnSpPr>
        <p:spPr>
          <a:xfrm flipH="1" rot="10800000">
            <a:off x="5196875" y="3368400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8" name="Google Shape;608;p63"/>
          <p:cNvSpPr/>
          <p:nvPr/>
        </p:nvSpPr>
        <p:spPr>
          <a:xfrm>
            <a:off x="7706725" y="2026988"/>
            <a:ext cx="917725" cy="12929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09" name="Google Shape;6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475" y="1951025"/>
            <a:ext cx="679800" cy="6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50" y="3078925"/>
            <a:ext cx="768826" cy="7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3"/>
          <p:cNvSpPr txBox="1"/>
          <p:nvPr/>
        </p:nvSpPr>
        <p:spPr>
          <a:xfrm>
            <a:off x="294900" y="969225"/>
            <a:ext cx="195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시스템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12" name="Google Shape;612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3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14" name="Google Shape;614;p6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63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63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" name="Google Shape;617;p63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소개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3025175" y="1885500"/>
            <a:ext cx="5737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소속: 카카오뱅크 투자개발팀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이름: 손수민(angie.near)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일: 펀드의 계정계와 채널계 개발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경력: 2년 6개월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3" name="Google Shape;1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075" y="1589750"/>
            <a:ext cx="1975354" cy="24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8"/>
          <p:cNvCxnSpPr/>
          <p:nvPr/>
        </p:nvCxnSpPr>
        <p:spPr>
          <a:xfrm>
            <a:off x="294900" y="864275"/>
            <a:ext cx="586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4"/>
          <p:cNvSpPr/>
          <p:nvPr/>
        </p:nvSpPr>
        <p:spPr>
          <a:xfrm>
            <a:off x="5983050" y="1643550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3" name="Google Shape;623;p64"/>
          <p:cNvSpPr/>
          <p:nvPr/>
        </p:nvSpPr>
        <p:spPr>
          <a:xfrm>
            <a:off x="3817900" y="164355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채널계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4" name="Google Shape;624;p64"/>
          <p:cNvSpPr/>
          <p:nvPr/>
        </p:nvSpPr>
        <p:spPr>
          <a:xfrm>
            <a:off x="3817900" y="2837850"/>
            <a:ext cx="1135200" cy="106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어드민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5" name="Google Shape;625;p64"/>
          <p:cNvSpPr txBox="1"/>
          <p:nvPr/>
        </p:nvSpPr>
        <p:spPr>
          <a:xfrm>
            <a:off x="1241525" y="3024750"/>
            <a:ext cx="82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🖥️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6" name="Google Shape;626;p64"/>
          <p:cNvSpPr txBox="1"/>
          <p:nvPr/>
        </p:nvSpPr>
        <p:spPr>
          <a:xfrm>
            <a:off x="1123350" y="1729650"/>
            <a:ext cx="67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" sz="60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📱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27" name="Google Shape;627;p64"/>
          <p:cNvCxnSpPr/>
          <p:nvPr/>
        </p:nvCxnSpPr>
        <p:spPr>
          <a:xfrm>
            <a:off x="2350050" y="2290925"/>
            <a:ext cx="1123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8" name="Google Shape;628;p64"/>
          <p:cNvCxnSpPr/>
          <p:nvPr/>
        </p:nvCxnSpPr>
        <p:spPr>
          <a:xfrm>
            <a:off x="2350050" y="3463350"/>
            <a:ext cx="1123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9" name="Google Shape;629;p64"/>
          <p:cNvCxnSpPr/>
          <p:nvPr/>
        </p:nvCxnSpPr>
        <p:spPr>
          <a:xfrm flipH="1" rot="10800000">
            <a:off x="5196875" y="2289425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0" name="Google Shape;630;p64"/>
          <p:cNvCxnSpPr/>
          <p:nvPr/>
        </p:nvCxnSpPr>
        <p:spPr>
          <a:xfrm flipH="1" rot="10800000">
            <a:off x="5196875" y="3368400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1" name="Google Shape;631;p64"/>
          <p:cNvSpPr/>
          <p:nvPr/>
        </p:nvSpPr>
        <p:spPr>
          <a:xfrm>
            <a:off x="7706725" y="2026988"/>
            <a:ext cx="917725" cy="1292925"/>
          </a:xfrm>
          <a:prstGeom prst="flowChartMagneticDisk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32" name="Google Shape;63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075" y="4167025"/>
            <a:ext cx="1569275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475" y="1951025"/>
            <a:ext cx="679800" cy="6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950" y="3078925"/>
            <a:ext cx="768826" cy="7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4"/>
          <p:cNvSpPr txBox="1"/>
          <p:nvPr/>
        </p:nvSpPr>
        <p:spPr>
          <a:xfrm>
            <a:off x="294900" y="969225"/>
            <a:ext cx="195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시스템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36" name="Google Shape;636;p64"/>
          <p:cNvPicPr preferRelativeResize="0"/>
          <p:nvPr/>
        </p:nvPicPr>
        <p:blipFill rotWithShape="1">
          <a:blip r:embed="rId6">
            <a:alphaModFix amt="95000"/>
          </a:blip>
          <a:srcRect b="0" l="0" r="0" t="0"/>
          <a:stretch/>
        </p:blipFill>
        <p:spPr>
          <a:xfrm>
            <a:off x="152400" y="981800"/>
            <a:ext cx="8839200" cy="35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4"/>
          <p:cNvSpPr txBox="1"/>
          <p:nvPr/>
        </p:nvSpPr>
        <p:spPr>
          <a:xfrm>
            <a:off x="2081700" y="1935350"/>
            <a:ext cx="4980600" cy="14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운영업무툴</a:t>
            </a:r>
            <a:endParaRPr b="1" i="0" sz="25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직원의 업무 채널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 업무, 고객 거래 처리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38" name="Google Shape;63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4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40" name="Google Shape;640;p6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64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64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5"/>
          <p:cNvSpPr/>
          <p:nvPr/>
        </p:nvSpPr>
        <p:spPr>
          <a:xfrm>
            <a:off x="6810750" y="1729650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(계정계)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8" name="Google Shape;648;p65"/>
          <p:cNvSpPr/>
          <p:nvPr/>
        </p:nvSpPr>
        <p:spPr>
          <a:xfrm>
            <a:off x="2354100" y="1643550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채널계</a:t>
            </a:r>
            <a:endParaRPr b="1" i="0" sz="16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9" name="Google Shape;649;p65"/>
          <p:cNvSpPr txBox="1"/>
          <p:nvPr/>
        </p:nvSpPr>
        <p:spPr>
          <a:xfrm>
            <a:off x="354150" y="3024750"/>
            <a:ext cx="82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🖥️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0" name="Google Shape;650;p65"/>
          <p:cNvSpPr txBox="1"/>
          <p:nvPr/>
        </p:nvSpPr>
        <p:spPr>
          <a:xfrm>
            <a:off x="235975" y="1729650"/>
            <a:ext cx="94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" sz="60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📱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51" name="Google Shape;651;p65"/>
          <p:cNvCxnSpPr/>
          <p:nvPr/>
        </p:nvCxnSpPr>
        <p:spPr>
          <a:xfrm>
            <a:off x="1462675" y="2290925"/>
            <a:ext cx="621300" cy="1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p65"/>
          <p:cNvCxnSpPr/>
          <p:nvPr/>
        </p:nvCxnSpPr>
        <p:spPr>
          <a:xfrm>
            <a:off x="1462675" y="3463350"/>
            <a:ext cx="6657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3" name="Google Shape;653;p65"/>
          <p:cNvCxnSpPr/>
          <p:nvPr/>
        </p:nvCxnSpPr>
        <p:spPr>
          <a:xfrm flipH="1" rot="10800000">
            <a:off x="5997025" y="2857338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4" name="Google Shape;654;p65"/>
          <p:cNvSpPr/>
          <p:nvPr/>
        </p:nvSpPr>
        <p:spPr>
          <a:xfrm>
            <a:off x="4461413" y="1729650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계정계</a:t>
            </a:r>
            <a:endParaRPr b="1" i="0" sz="16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55" name="Google Shape;655;p65"/>
          <p:cNvCxnSpPr/>
          <p:nvPr/>
        </p:nvCxnSpPr>
        <p:spPr>
          <a:xfrm flipH="1" rot="10800000">
            <a:off x="3704163" y="2282238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6" name="Google Shape;656;p65"/>
          <p:cNvCxnSpPr/>
          <p:nvPr/>
        </p:nvCxnSpPr>
        <p:spPr>
          <a:xfrm flipH="1" rot="10800000">
            <a:off x="3675238" y="3454500"/>
            <a:ext cx="542400" cy="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7" name="Google Shape;657;p65"/>
          <p:cNvSpPr/>
          <p:nvPr/>
        </p:nvSpPr>
        <p:spPr>
          <a:xfrm>
            <a:off x="5719925" y="3728850"/>
            <a:ext cx="760300" cy="753800"/>
          </a:xfrm>
          <a:prstGeom prst="flowChartMagneticDisk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65"/>
          <p:cNvSpPr/>
          <p:nvPr/>
        </p:nvSpPr>
        <p:spPr>
          <a:xfrm>
            <a:off x="2334200" y="2936250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운영업무툴</a:t>
            </a:r>
            <a:endParaRPr b="1" i="0" sz="16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9" name="Google Shape;659;p65"/>
          <p:cNvSpPr/>
          <p:nvPr/>
        </p:nvSpPr>
        <p:spPr>
          <a:xfrm>
            <a:off x="2578025" y="1531350"/>
            <a:ext cx="669276" cy="198288"/>
          </a:xfrm>
          <a:prstGeom prst="flowChartTermina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NEW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0" name="Google Shape;660;p65"/>
          <p:cNvSpPr/>
          <p:nvPr/>
        </p:nvSpPr>
        <p:spPr>
          <a:xfrm>
            <a:off x="2578025" y="2860350"/>
            <a:ext cx="669276" cy="198288"/>
          </a:xfrm>
          <a:prstGeom prst="flowChartTermina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NEW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1" name="Google Shape;661;p65"/>
          <p:cNvSpPr/>
          <p:nvPr/>
        </p:nvSpPr>
        <p:spPr>
          <a:xfrm>
            <a:off x="4694388" y="1643550"/>
            <a:ext cx="669276" cy="198288"/>
          </a:xfrm>
          <a:prstGeom prst="flowChartTermina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NEW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2" name="Google Shape;662;p65"/>
          <p:cNvSpPr/>
          <p:nvPr/>
        </p:nvSpPr>
        <p:spPr>
          <a:xfrm>
            <a:off x="6925499" y="1643550"/>
            <a:ext cx="945918" cy="198288"/>
          </a:xfrm>
          <a:prstGeom prst="flowChartTermina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CLASSIC</a:t>
            </a:r>
            <a:endParaRPr b="1" i="0" sz="12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63" name="Google Shape;66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5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65" name="Google Shape;665;p6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6" name="Google Shape;666;p65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p65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p65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9" name="Google Shape;669;p65"/>
          <p:cNvSpPr/>
          <p:nvPr/>
        </p:nvSpPr>
        <p:spPr>
          <a:xfrm>
            <a:off x="8102300" y="3790750"/>
            <a:ext cx="760300" cy="753800"/>
          </a:xfrm>
          <a:prstGeom prst="flowChartMagneticDisk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1401" y="1001975"/>
            <a:ext cx="5481201" cy="3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6"/>
          <p:cNvSpPr txBox="1"/>
          <p:nvPr/>
        </p:nvSpPr>
        <p:spPr>
          <a:xfrm>
            <a:off x="4000875" y="2353163"/>
            <a:ext cx="96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" sz="80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⛳</a:t>
            </a:r>
            <a:endParaRPr b="0" i="0" sz="8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76" name="Google Shape;67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6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78" name="Google Shape;678;p6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66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66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637" y="911500"/>
            <a:ext cx="5530732" cy="34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7"/>
          <p:cNvSpPr/>
          <p:nvPr/>
        </p:nvSpPr>
        <p:spPr>
          <a:xfrm>
            <a:off x="3227725" y="3968750"/>
            <a:ext cx="1110600" cy="54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7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89" name="Google Shape;689;p6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0" name="Google Shape;690;p67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1" name="Google Shape;691;p67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6" name="Google Shape;696;p68"/>
          <p:cNvCxnSpPr/>
          <p:nvPr/>
        </p:nvCxnSpPr>
        <p:spPr>
          <a:xfrm flipH="1" rot="10800000">
            <a:off x="358825" y="4482650"/>
            <a:ext cx="8554200" cy="29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7" name="Google Shape;69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825" y="948202"/>
            <a:ext cx="9733074" cy="40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8"/>
          <p:cNvSpPr/>
          <p:nvPr/>
        </p:nvSpPr>
        <p:spPr>
          <a:xfrm>
            <a:off x="689700" y="1356000"/>
            <a:ext cx="2583300" cy="182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68"/>
          <p:cNvSpPr txBox="1"/>
          <p:nvPr/>
        </p:nvSpPr>
        <p:spPr>
          <a:xfrm>
            <a:off x="3356800" y="1461200"/>
            <a:ext cx="28389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허허벌판 X 100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00" name="Google Shape;70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8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02" name="Google Shape;702;p6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3" name="Google Shape;703;p68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4" name="Google Shape;704;p68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9" name="Google Shape;709;p69"/>
          <p:cNvGraphicFramePr/>
          <p:nvPr/>
        </p:nvGraphicFramePr>
        <p:xfrm>
          <a:off x="973500" y="218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{01A9DF49-154F-41C9-87CF-C327AED804E7}</a:tableStyleId>
              </a:tblPr>
              <a:tblGrid>
                <a:gridCol w="1867800"/>
                <a:gridCol w="5665125"/>
              </a:tblGrid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펀드 계정계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펀드의 원장을 관리하고, 거래를 지원해야 한다.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펀드 채널계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모바일에 API를 제공하고, 서비스 로직을 작성한다.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펀드 운영업무툴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내부직원의 조회/거래 업무를 지원해야 한다.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…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…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0" name="Google Shape;710;p69"/>
          <p:cNvSpPr txBox="1"/>
          <p:nvPr/>
        </p:nvSpPr>
        <p:spPr>
          <a:xfrm>
            <a:off x="3007974" y="1371250"/>
            <a:ext cx="371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각 프로젝트의 </a:t>
            </a: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핵심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관심사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11" name="Google Shape;7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9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13" name="Google Shape;713;p6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4" name="Google Shape;714;p69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5" name="Google Shape;715;p69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0" name="Google Shape;720;p70"/>
          <p:cNvGraphicFramePr/>
          <p:nvPr/>
        </p:nvGraphicFramePr>
        <p:xfrm>
          <a:off x="973500" y="218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{01A9DF49-154F-41C9-87CF-C327AED804E7}</a:tableStyleId>
              </a:tblPr>
              <a:tblGrid>
                <a:gridCol w="1913025"/>
                <a:gridCol w="5619900"/>
              </a:tblGrid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펀드 계정계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데이터 </a:t>
                      </a:r>
                      <a:r>
                        <a:rPr b="1" lang="ko" sz="2000" u="none" cap="none" strike="noStrike">
                          <a:solidFill>
                            <a:srgbClr val="FFFF00"/>
                          </a:solidFill>
                        </a:rPr>
                        <a:t>직렬화/역직렬화</a:t>
                      </a: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 설정을 해야한다.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펀드 외부 시스템과의 </a:t>
                      </a:r>
                      <a:r>
                        <a:rPr b="1" lang="ko" sz="2000" u="none" cap="none" strike="noStrike">
                          <a:solidFill>
                            <a:srgbClr val="FFFF00"/>
                          </a:solidFill>
                        </a:rPr>
                        <a:t>통신</a:t>
                      </a: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을 해야한다.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모든 요청은 </a:t>
                      </a:r>
                      <a:r>
                        <a:rPr b="1" lang="ko" sz="2000" u="none" cap="none" strike="noStrike">
                          <a:solidFill>
                            <a:srgbClr val="FFFF00"/>
                          </a:solidFill>
                        </a:rPr>
                        <a:t>추적</a:t>
                      </a: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 되어야 한다.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펀드 채널계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펀드 운영업무툴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…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721" name="Google Shape;721;p70"/>
          <p:cNvSpPr txBox="1"/>
          <p:nvPr/>
        </p:nvSpPr>
        <p:spPr>
          <a:xfrm>
            <a:off x="3007975" y="1371250"/>
            <a:ext cx="40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각 프로젝트의 </a:t>
            </a: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공통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관심사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22" name="Google Shape;72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0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24" name="Google Shape;724;p7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70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70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1"/>
          <p:cNvSpPr/>
          <p:nvPr/>
        </p:nvSpPr>
        <p:spPr>
          <a:xfrm>
            <a:off x="2998175" y="1829500"/>
            <a:ext cx="14208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2" name="Google Shape;732;p71"/>
          <p:cNvSpPr/>
          <p:nvPr/>
        </p:nvSpPr>
        <p:spPr>
          <a:xfrm>
            <a:off x="2998175" y="2699200"/>
            <a:ext cx="14208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채널계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33" name="Google Shape;73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4483" y="3680245"/>
            <a:ext cx="481340" cy="48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4483" y="1930033"/>
            <a:ext cx="481340" cy="48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4483" y="2787256"/>
            <a:ext cx="481340" cy="4822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6" name="Google Shape;736;p71"/>
          <p:cNvCxnSpPr/>
          <p:nvPr/>
        </p:nvCxnSpPr>
        <p:spPr>
          <a:xfrm>
            <a:off x="4681235" y="2178920"/>
            <a:ext cx="595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7" name="Google Shape;737;p71"/>
          <p:cNvCxnSpPr/>
          <p:nvPr/>
        </p:nvCxnSpPr>
        <p:spPr>
          <a:xfrm>
            <a:off x="4681224" y="3028404"/>
            <a:ext cx="595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8" name="Google Shape;738;p71"/>
          <p:cNvCxnSpPr/>
          <p:nvPr/>
        </p:nvCxnSpPr>
        <p:spPr>
          <a:xfrm>
            <a:off x="4681235" y="3910519"/>
            <a:ext cx="595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9" name="Google Shape;739;p71"/>
          <p:cNvSpPr txBox="1"/>
          <p:nvPr/>
        </p:nvSpPr>
        <p:spPr>
          <a:xfrm>
            <a:off x="3059275" y="1112450"/>
            <a:ext cx="383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같은 요구사항, 각자 구현!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40" name="Google Shape;74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1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42" name="Google Shape;742;p7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3" name="Google Shape;743;p71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71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5" name="Google Shape;745;p71"/>
          <p:cNvSpPr/>
          <p:nvPr/>
        </p:nvSpPr>
        <p:spPr>
          <a:xfrm>
            <a:off x="2998175" y="3505350"/>
            <a:ext cx="14208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운영업무툴 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46" name="Google Shape;746;p71"/>
          <p:cNvCxnSpPr/>
          <p:nvPr/>
        </p:nvCxnSpPr>
        <p:spPr>
          <a:xfrm>
            <a:off x="3725650" y="4313900"/>
            <a:ext cx="0" cy="48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47" name="Google Shape;747;p71"/>
          <p:cNvCxnSpPr/>
          <p:nvPr/>
        </p:nvCxnSpPr>
        <p:spPr>
          <a:xfrm>
            <a:off x="4681235" y="4616094"/>
            <a:ext cx="595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48" name="Google Shape;74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4483" y="4374958"/>
            <a:ext cx="481340" cy="48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2"/>
          <p:cNvSpPr txBox="1"/>
          <p:nvPr/>
        </p:nvSpPr>
        <p:spPr>
          <a:xfrm>
            <a:off x="2523450" y="1965450"/>
            <a:ext cx="5573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✅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중복 구현에 따른 생산성 저하</a:t>
            </a:r>
            <a:endParaRPr b="1" i="0" sz="2000" u="none" cap="none" strike="noStrike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✅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버그 해결도 중복</a:t>
            </a:r>
            <a:endParaRPr b="1" i="0" sz="2000" u="none" cap="none" strike="noStrike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✅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요구사항이 변경되는 경우</a:t>
            </a:r>
            <a:endParaRPr b="1" i="0" sz="2000" u="none" cap="none" strike="noStrike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4" name="Google Shape;754;p72"/>
          <p:cNvSpPr txBox="1"/>
          <p:nvPr/>
        </p:nvSpPr>
        <p:spPr>
          <a:xfrm>
            <a:off x="2039800" y="1130151"/>
            <a:ext cx="549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같은 요구사항인데, 구현이 다를 경우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55" name="Google Shape;75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2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알고 있으면 좋은 은행 구조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57" name="Google Shape;757;p7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p72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9" name="Google Shape;759;p72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0778" y="2862869"/>
            <a:ext cx="568285" cy="56940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3"/>
          <p:cNvSpPr/>
          <p:nvPr/>
        </p:nvSpPr>
        <p:spPr>
          <a:xfrm>
            <a:off x="4634113" y="2889400"/>
            <a:ext cx="903000" cy="5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73"/>
          <p:cNvSpPr txBox="1"/>
          <p:nvPr/>
        </p:nvSpPr>
        <p:spPr>
          <a:xfrm>
            <a:off x="3021075" y="1115525"/>
            <a:ext cx="375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공통 기능을 라이브러리화!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67" name="Google Shape;76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3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69" name="Google Shape;769;p7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0" name="Google Shape;770;p73"/>
          <p:cNvCxnSpPr/>
          <p:nvPr/>
        </p:nvCxnSpPr>
        <p:spPr>
          <a:xfrm>
            <a:off x="28815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73"/>
          <p:cNvCxnSpPr/>
          <p:nvPr/>
        </p:nvCxnSpPr>
        <p:spPr>
          <a:xfrm>
            <a:off x="288150" y="864275"/>
            <a:ext cx="2908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2" name="Google Shape;772;p73"/>
          <p:cNvSpPr/>
          <p:nvPr/>
        </p:nvSpPr>
        <p:spPr>
          <a:xfrm>
            <a:off x="2998175" y="1829500"/>
            <a:ext cx="14208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계정계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3" name="Google Shape;773;p73"/>
          <p:cNvSpPr/>
          <p:nvPr/>
        </p:nvSpPr>
        <p:spPr>
          <a:xfrm>
            <a:off x="2998175" y="2699200"/>
            <a:ext cx="14208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채널계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4" name="Google Shape;774;p73"/>
          <p:cNvSpPr/>
          <p:nvPr/>
        </p:nvSpPr>
        <p:spPr>
          <a:xfrm>
            <a:off x="2998175" y="3505350"/>
            <a:ext cx="14208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운영업무툴 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75" name="Google Shape;775;p73"/>
          <p:cNvCxnSpPr/>
          <p:nvPr/>
        </p:nvCxnSpPr>
        <p:spPr>
          <a:xfrm>
            <a:off x="3725650" y="4313900"/>
            <a:ext cx="0" cy="48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소개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3879150" y="2038725"/>
            <a:ext cx="1385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👩‍💻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9"/>
          <p:cNvCxnSpPr/>
          <p:nvPr/>
        </p:nvCxnSpPr>
        <p:spPr>
          <a:xfrm>
            <a:off x="294900" y="864275"/>
            <a:ext cx="586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4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81" name="Google Shape;78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075" y="1754025"/>
            <a:ext cx="8501774" cy="208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7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3" name="Google Shape;783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4" name="Google Shape;784;p7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74"/>
          <p:cNvCxnSpPr/>
          <p:nvPr/>
        </p:nvCxnSpPr>
        <p:spPr>
          <a:xfrm>
            <a:off x="294900" y="864275"/>
            <a:ext cx="388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5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1" name="Google Shape;791;p75"/>
          <p:cNvSpPr txBox="1"/>
          <p:nvPr/>
        </p:nvSpPr>
        <p:spPr>
          <a:xfrm>
            <a:off x="508800" y="1104638"/>
            <a:ext cx="812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웹 개발시에는..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92" name="Google Shape;79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0" y="1826449"/>
            <a:ext cx="8254376" cy="19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4" name="Google Shape;794;p7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5" name="Google Shape;795;p7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6" name="Google Shape;796;p75"/>
          <p:cNvCxnSpPr/>
          <p:nvPr/>
        </p:nvCxnSpPr>
        <p:spPr>
          <a:xfrm>
            <a:off x="294900" y="864275"/>
            <a:ext cx="388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6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2" name="Google Shape;802;p76"/>
          <p:cNvSpPr txBox="1"/>
          <p:nvPr/>
        </p:nvSpPr>
        <p:spPr>
          <a:xfrm>
            <a:off x="2040675" y="2078000"/>
            <a:ext cx="5573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✅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내장 서버 지원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✅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JSON 직렬화/역직렬화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✅ </a:t>
            </a: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@Controller 만 사용하여 손쉽게 API 개발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03" name="Google Shape;80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76"/>
          <p:cNvSpPr txBox="1"/>
          <p:nvPr/>
        </p:nvSpPr>
        <p:spPr>
          <a:xfrm>
            <a:off x="1569325" y="1238900"/>
            <a:ext cx="671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웹 개발 시 당연하게 제공되고, 써왔던 기능들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05" name="Google Shape;805;p7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6" name="Google Shape;806;p7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7" name="Google Shape;807;p76"/>
          <p:cNvCxnSpPr/>
          <p:nvPr/>
        </p:nvCxnSpPr>
        <p:spPr>
          <a:xfrm>
            <a:off x="294900" y="864275"/>
            <a:ext cx="388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7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13" name="Google Shape;81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900" y="1785475"/>
            <a:ext cx="8646649" cy="21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77"/>
          <p:cNvSpPr txBox="1"/>
          <p:nvPr/>
        </p:nvSpPr>
        <p:spPr>
          <a:xfrm>
            <a:off x="1215600" y="1238900"/>
            <a:ext cx="671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카카오뱅크에서 은행 도메인 개발을 할 때에는…?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16" name="Google Shape;816;p7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7" name="Google Shape;817;p7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p77"/>
          <p:cNvCxnSpPr/>
          <p:nvPr/>
        </p:nvCxnSpPr>
        <p:spPr>
          <a:xfrm>
            <a:off x="294900" y="864275"/>
            <a:ext cx="388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8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24" name="Google Shape;824;p78"/>
          <p:cNvSpPr txBox="1"/>
          <p:nvPr/>
        </p:nvSpPr>
        <p:spPr>
          <a:xfrm>
            <a:off x="294900" y="952076"/>
            <a:ext cx="812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starter들의 구조는..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25" name="Google Shape;825;p78"/>
          <p:cNvSpPr txBox="1"/>
          <p:nvPr/>
        </p:nvSpPr>
        <p:spPr>
          <a:xfrm>
            <a:off x="1212979" y="1829063"/>
            <a:ext cx="38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xxxx-spring-boot-starters</a:t>
            </a:r>
            <a:endParaRPr b="1" i="0" sz="20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826" name="Google Shape;826;p78"/>
          <p:cNvSpPr txBox="1"/>
          <p:nvPr/>
        </p:nvSpPr>
        <p:spPr>
          <a:xfrm>
            <a:off x="1212979" y="2807475"/>
            <a:ext cx="38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xxxx-spring-boot</a:t>
            </a:r>
            <a:r>
              <a:rPr b="1" i="0" lang="ko" sz="2000" u="none" cap="none" strike="noStrike">
                <a:solidFill>
                  <a:srgbClr val="BCBEC4"/>
                </a:solidFill>
                <a:latin typeface="Noto Sans JP"/>
                <a:ea typeface="Noto Sans JP"/>
                <a:cs typeface="Noto Sans JP"/>
                <a:sym typeface="Noto Sans JP"/>
              </a:rPr>
              <a:t>-context</a:t>
            </a:r>
            <a:endParaRPr b="1" i="0" sz="2000" u="none" cap="none" strike="noStrike">
              <a:solidFill>
                <a:srgbClr val="BCBEC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827" name="Google Shape;827;p78"/>
          <p:cNvSpPr txBox="1"/>
          <p:nvPr/>
        </p:nvSpPr>
        <p:spPr>
          <a:xfrm>
            <a:off x="1212975" y="3785863"/>
            <a:ext cx="41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xxxx-spring-boot-autoconfigure</a:t>
            </a:r>
            <a:endParaRPr b="1" i="0" sz="20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828" name="Google Shape;82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1728439"/>
            <a:ext cx="454825" cy="4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2741414"/>
            <a:ext cx="454825" cy="4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3754389"/>
            <a:ext cx="454825" cy="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78"/>
          <p:cNvSpPr txBox="1"/>
          <p:nvPr/>
        </p:nvSpPr>
        <p:spPr>
          <a:xfrm>
            <a:off x="1729200" y="2169500"/>
            <a:ext cx="449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의존성들을 묶어 놓은 편의용 의존성 모음집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2" name="Google Shape;832;p78"/>
          <p:cNvCxnSpPr/>
          <p:nvPr/>
        </p:nvCxnSpPr>
        <p:spPr>
          <a:xfrm flipH="1" rot="10800000">
            <a:off x="1250097" y="34142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3" name="Google Shape;833;p78"/>
          <p:cNvSpPr txBox="1"/>
          <p:nvPr/>
        </p:nvSpPr>
        <p:spPr>
          <a:xfrm>
            <a:off x="1729192" y="3233026"/>
            <a:ext cx="3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라이브러리의 핵심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4" name="Google Shape;834;p78"/>
          <p:cNvCxnSpPr/>
          <p:nvPr/>
        </p:nvCxnSpPr>
        <p:spPr>
          <a:xfrm flipH="1" rot="10800000">
            <a:off x="1250097" y="44275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5" name="Google Shape;835;p78"/>
          <p:cNvSpPr txBox="1"/>
          <p:nvPr/>
        </p:nvSpPr>
        <p:spPr>
          <a:xfrm>
            <a:off x="1762050" y="4246325"/>
            <a:ext cx="38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조건에 따라 필요한 Bean을 자동으로 구성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78"/>
          <p:cNvCxnSpPr/>
          <p:nvPr/>
        </p:nvCxnSpPr>
        <p:spPr>
          <a:xfrm flipH="1" rot="10800000">
            <a:off x="1250097" y="24009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37" name="Google Shape;83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7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7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0" name="Google Shape;840;p78"/>
          <p:cNvCxnSpPr/>
          <p:nvPr/>
        </p:nvCxnSpPr>
        <p:spPr>
          <a:xfrm>
            <a:off x="294900" y="864275"/>
            <a:ext cx="388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9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6" name="Google Shape;846;p79"/>
          <p:cNvSpPr txBox="1"/>
          <p:nvPr/>
        </p:nvSpPr>
        <p:spPr>
          <a:xfrm>
            <a:off x="294900" y="952076"/>
            <a:ext cx="812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starter들의 구조는..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7" name="Google Shape;847;p79"/>
          <p:cNvSpPr txBox="1"/>
          <p:nvPr/>
        </p:nvSpPr>
        <p:spPr>
          <a:xfrm>
            <a:off x="1212979" y="1829063"/>
            <a:ext cx="38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xxxx-spring-boot-starters</a:t>
            </a:r>
            <a:endParaRPr b="1" i="0" sz="20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848" name="Google Shape;84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1728439"/>
            <a:ext cx="454825" cy="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9"/>
          <p:cNvSpPr txBox="1"/>
          <p:nvPr/>
        </p:nvSpPr>
        <p:spPr>
          <a:xfrm>
            <a:off x="1729200" y="2169500"/>
            <a:ext cx="449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의존성들을 묶어 놓은 편의용 의존성 모음집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0" name="Google Shape;850;p79"/>
          <p:cNvCxnSpPr/>
          <p:nvPr/>
        </p:nvCxnSpPr>
        <p:spPr>
          <a:xfrm flipH="1" rot="10800000">
            <a:off x="1250097" y="24009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51" name="Google Shape;851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2" name="Google Shape;852;p7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3" name="Google Shape;853;p7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4" name="Google Shape;854;p79"/>
          <p:cNvCxnSpPr/>
          <p:nvPr/>
        </p:nvCxnSpPr>
        <p:spPr>
          <a:xfrm>
            <a:off x="294900" y="864275"/>
            <a:ext cx="388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0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0" name="Google Shape;860;p80"/>
          <p:cNvSpPr txBox="1"/>
          <p:nvPr/>
        </p:nvSpPr>
        <p:spPr>
          <a:xfrm>
            <a:off x="294900" y="952076"/>
            <a:ext cx="812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starter들의 구조는..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1" name="Google Shape;861;p80"/>
          <p:cNvSpPr txBox="1"/>
          <p:nvPr/>
        </p:nvSpPr>
        <p:spPr>
          <a:xfrm>
            <a:off x="1212979" y="1829063"/>
            <a:ext cx="38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  <a:t>xxxx-spring-boot-starters</a:t>
            </a:r>
            <a:endParaRPr b="1" i="0" sz="2000" u="none" cap="none" strike="noStrike">
              <a:solidFill>
                <a:schemeClr val="l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862" name="Google Shape;862;p80"/>
          <p:cNvSpPr txBox="1"/>
          <p:nvPr/>
        </p:nvSpPr>
        <p:spPr>
          <a:xfrm>
            <a:off x="1212979" y="2807475"/>
            <a:ext cx="38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xxxx-spring-boot</a:t>
            </a:r>
            <a:r>
              <a:rPr b="1" i="0" lang="ko" sz="2000" u="none" cap="none" strike="noStrike">
                <a:solidFill>
                  <a:srgbClr val="BCBEC4"/>
                </a:solidFill>
                <a:latin typeface="Noto Sans JP"/>
                <a:ea typeface="Noto Sans JP"/>
                <a:cs typeface="Noto Sans JP"/>
                <a:sym typeface="Noto Sans JP"/>
              </a:rPr>
              <a:t>-context</a:t>
            </a:r>
            <a:endParaRPr b="1" i="0" sz="2000" u="none" cap="none" strike="noStrike">
              <a:solidFill>
                <a:srgbClr val="BCBEC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863" name="Google Shape;86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1728439"/>
            <a:ext cx="454825" cy="4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2741414"/>
            <a:ext cx="454825" cy="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0"/>
          <p:cNvSpPr txBox="1"/>
          <p:nvPr/>
        </p:nvSpPr>
        <p:spPr>
          <a:xfrm>
            <a:off x="1729200" y="2169500"/>
            <a:ext cx="449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의존성들을 묶어 놓은 편의용 의존성 모음집</a:t>
            </a:r>
            <a:endParaRPr b="0" i="0" sz="1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6" name="Google Shape;866;p80"/>
          <p:cNvCxnSpPr/>
          <p:nvPr/>
        </p:nvCxnSpPr>
        <p:spPr>
          <a:xfrm flipH="1" rot="10800000">
            <a:off x="1250097" y="34142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7" name="Google Shape;867;p80"/>
          <p:cNvSpPr txBox="1"/>
          <p:nvPr/>
        </p:nvSpPr>
        <p:spPr>
          <a:xfrm>
            <a:off x="1729192" y="3233026"/>
            <a:ext cx="3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라이브러리의 핵심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8" name="Google Shape;868;p80"/>
          <p:cNvCxnSpPr/>
          <p:nvPr/>
        </p:nvCxnSpPr>
        <p:spPr>
          <a:xfrm flipH="1" rot="10800000">
            <a:off x="1250097" y="24009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69" name="Google Shape;869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0" name="Google Shape;870;p8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p8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p80"/>
          <p:cNvCxnSpPr/>
          <p:nvPr/>
        </p:nvCxnSpPr>
        <p:spPr>
          <a:xfrm>
            <a:off x="294900" y="864275"/>
            <a:ext cx="388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1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8" name="Google Shape;878;p81"/>
          <p:cNvSpPr txBox="1"/>
          <p:nvPr/>
        </p:nvSpPr>
        <p:spPr>
          <a:xfrm>
            <a:off x="294900" y="952076"/>
            <a:ext cx="812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starter들의 구조는..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9" name="Google Shape;879;p81"/>
          <p:cNvSpPr txBox="1"/>
          <p:nvPr/>
        </p:nvSpPr>
        <p:spPr>
          <a:xfrm>
            <a:off x="1212979" y="1829063"/>
            <a:ext cx="38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  <a:t>xxxx-spring-boot-starters</a:t>
            </a:r>
            <a:endParaRPr b="1" i="0" sz="2000" u="none" cap="none" strike="noStrike">
              <a:solidFill>
                <a:schemeClr val="l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880" name="Google Shape;880;p81"/>
          <p:cNvSpPr txBox="1"/>
          <p:nvPr/>
        </p:nvSpPr>
        <p:spPr>
          <a:xfrm>
            <a:off x="1212979" y="2807475"/>
            <a:ext cx="38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  <a:t>xxxx-spring-boot-context</a:t>
            </a:r>
            <a:endParaRPr b="1" i="0" sz="2000" u="none" cap="none" strike="noStrike">
              <a:solidFill>
                <a:schemeClr val="l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881" name="Google Shape;881;p81"/>
          <p:cNvSpPr txBox="1"/>
          <p:nvPr/>
        </p:nvSpPr>
        <p:spPr>
          <a:xfrm>
            <a:off x="1212975" y="3785863"/>
            <a:ext cx="41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xxxx-spring-boot-autoconfigure</a:t>
            </a:r>
            <a:endParaRPr b="1" i="0" sz="20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882" name="Google Shape;88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1728439"/>
            <a:ext cx="454825" cy="4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2741414"/>
            <a:ext cx="454825" cy="4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3754389"/>
            <a:ext cx="454825" cy="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1"/>
          <p:cNvSpPr txBox="1"/>
          <p:nvPr/>
        </p:nvSpPr>
        <p:spPr>
          <a:xfrm>
            <a:off x="1729200" y="2169500"/>
            <a:ext cx="449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의존성들을 묶어 놓은 편의용 의존성 모음집</a:t>
            </a:r>
            <a:endParaRPr b="0" i="0" sz="1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p81"/>
          <p:cNvCxnSpPr/>
          <p:nvPr/>
        </p:nvCxnSpPr>
        <p:spPr>
          <a:xfrm flipH="1" rot="10800000">
            <a:off x="1250097" y="34142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7" name="Google Shape;887;p81"/>
          <p:cNvSpPr txBox="1"/>
          <p:nvPr/>
        </p:nvSpPr>
        <p:spPr>
          <a:xfrm>
            <a:off x="1729192" y="3233026"/>
            <a:ext cx="3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라이브러리의 핵심 기능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8" name="Google Shape;888;p81"/>
          <p:cNvCxnSpPr/>
          <p:nvPr/>
        </p:nvCxnSpPr>
        <p:spPr>
          <a:xfrm flipH="1" rot="10800000">
            <a:off x="1250097" y="44275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9" name="Google Shape;889;p81"/>
          <p:cNvSpPr txBox="1"/>
          <p:nvPr/>
        </p:nvSpPr>
        <p:spPr>
          <a:xfrm>
            <a:off x="1762050" y="4246325"/>
            <a:ext cx="38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조건에 따라 필요한 Bean을 자동으로 구성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0" name="Google Shape;890;p81"/>
          <p:cNvCxnSpPr/>
          <p:nvPr/>
        </p:nvCxnSpPr>
        <p:spPr>
          <a:xfrm flipH="1" rot="10800000">
            <a:off x="1250097" y="24009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91" name="Google Shape;89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Google Shape;892;p8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3" name="Google Shape;893;p8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4" name="Google Shape;894;p81"/>
          <p:cNvCxnSpPr/>
          <p:nvPr/>
        </p:nvCxnSpPr>
        <p:spPr>
          <a:xfrm>
            <a:off x="294900" y="864275"/>
            <a:ext cx="388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2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0" name="Google Shape;900;p82"/>
          <p:cNvSpPr txBox="1"/>
          <p:nvPr/>
        </p:nvSpPr>
        <p:spPr>
          <a:xfrm>
            <a:off x="294900" y="952076"/>
            <a:ext cx="812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fund-spring-boot-starter 구조도..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1" name="Google Shape;901;p82"/>
          <p:cNvSpPr txBox="1"/>
          <p:nvPr/>
        </p:nvSpPr>
        <p:spPr>
          <a:xfrm>
            <a:off x="1212979" y="1829063"/>
            <a:ext cx="38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fund-spring-boot-starter</a:t>
            </a:r>
            <a:endParaRPr b="1" i="0" sz="20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902" name="Google Shape;902;p82"/>
          <p:cNvSpPr txBox="1"/>
          <p:nvPr/>
        </p:nvSpPr>
        <p:spPr>
          <a:xfrm>
            <a:off x="1212979" y="2807475"/>
            <a:ext cx="38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fund-spring-boot-context</a:t>
            </a:r>
            <a:endParaRPr b="1" i="0" sz="20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903" name="Google Shape;903;p82"/>
          <p:cNvSpPr txBox="1"/>
          <p:nvPr/>
        </p:nvSpPr>
        <p:spPr>
          <a:xfrm>
            <a:off x="1212975" y="3785863"/>
            <a:ext cx="41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fund-spring-boot-autoconfigure</a:t>
            </a:r>
            <a:endParaRPr b="1" i="0" sz="20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904" name="Google Shape;90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1728439"/>
            <a:ext cx="454825" cy="4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2741414"/>
            <a:ext cx="454825" cy="4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8" y="3754389"/>
            <a:ext cx="454825" cy="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82"/>
          <p:cNvSpPr txBox="1"/>
          <p:nvPr/>
        </p:nvSpPr>
        <p:spPr>
          <a:xfrm>
            <a:off x="1729200" y="2169500"/>
            <a:ext cx="449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의존성들을 묶어 놓은 편의용 의존성 모음집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8" name="Google Shape;908;p82"/>
          <p:cNvCxnSpPr/>
          <p:nvPr/>
        </p:nvCxnSpPr>
        <p:spPr>
          <a:xfrm flipH="1" rot="10800000">
            <a:off x="1250097" y="34142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9" name="Google Shape;909;p82"/>
          <p:cNvSpPr txBox="1"/>
          <p:nvPr/>
        </p:nvSpPr>
        <p:spPr>
          <a:xfrm>
            <a:off x="1729192" y="3233026"/>
            <a:ext cx="3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라이브러리의 핵심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0" name="Google Shape;910;p82"/>
          <p:cNvCxnSpPr/>
          <p:nvPr/>
        </p:nvCxnSpPr>
        <p:spPr>
          <a:xfrm flipH="1" rot="10800000">
            <a:off x="1250097" y="44275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1" name="Google Shape;911;p82"/>
          <p:cNvSpPr txBox="1"/>
          <p:nvPr/>
        </p:nvSpPr>
        <p:spPr>
          <a:xfrm>
            <a:off x="1762050" y="4246325"/>
            <a:ext cx="38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조건에 따라 필요한 Bean을 자동으로 구성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2" name="Google Shape;912;p82"/>
          <p:cNvCxnSpPr/>
          <p:nvPr/>
        </p:nvCxnSpPr>
        <p:spPr>
          <a:xfrm flipH="1" rot="10800000">
            <a:off x="1250097" y="24009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13" name="Google Shape;91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4" name="Google Shape;914;p8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p8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6" name="Google Shape;916;p82"/>
          <p:cNvCxnSpPr/>
          <p:nvPr/>
        </p:nvCxnSpPr>
        <p:spPr>
          <a:xfrm>
            <a:off x="294900" y="864275"/>
            <a:ext cx="388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3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22" name="Google Shape;92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075" y="416702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83"/>
          <p:cNvSpPr txBox="1"/>
          <p:nvPr/>
        </p:nvSpPr>
        <p:spPr>
          <a:xfrm>
            <a:off x="294900" y="952076"/>
            <a:ext cx="812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fund-spring-boot-starter 구조도..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4" name="Google Shape;924;p83"/>
          <p:cNvSpPr txBox="1"/>
          <p:nvPr/>
        </p:nvSpPr>
        <p:spPr>
          <a:xfrm>
            <a:off x="1212979" y="1829063"/>
            <a:ext cx="38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fund-spring-boot-starters</a:t>
            </a:r>
            <a:endParaRPr b="1" i="0" sz="20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925" name="Google Shape;925;p83"/>
          <p:cNvSpPr txBox="1"/>
          <p:nvPr/>
        </p:nvSpPr>
        <p:spPr>
          <a:xfrm>
            <a:off x="1212979" y="2807475"/>
            <a:ext cx="38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fund-spring-boot</a:t>
            </a:r>
            <a:r>
              <a:rPr b="1" i="0" lang="ko" sz="2000" u="none" cap="none" strike="noStrike">
                <a:solidFill>
                  <a:srgbClr val="BCBEC4"/>
                </a:solidFill>
                <a:latin typeface="Noto Sans JP"/>
                <a:ea typeface="Noto Sans JP"/>
                <a:cs typeface="Noto Sans JP"/>
                <a:sym typeface="Noto Sans JP"/>
              </a:rPr>
              <a:t>-context</a:t>
            </a:r>
            <a:endParaRPr b="1" i="0" sz="2000" u="none" cap="none" strike="noStrike">
              <a:solidFill>
                <a:srgbClr val="BCBEC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926" name="Google Shape;926;p83"/>
          <p:cNvSpPr txBox="1"/>
          <p:nvPr/>
        </p:nvSpPr>
        <p:spPr>
          <a:xfrm>
            <a:off x="1212975" y="3785863"/>
            <a:ext cx="41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fund-spring-boot-autoconfigure</a:t>
            </a:r>
            <a:endParaRPr b="1" i="0" sz="20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927" name="Google Shape;92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048" y="1728439"/>
            <a:ext cx="454825" cy="4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048" y="2741414"/>
            <a:ext cx="454825" cy="4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048" y="3754389"/>
            <a:ext cx="454825" cy="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83"/>
          <p:cNvSpPr txBox="1"/>
          <p:nvPr/>
        </p:nvSpPr>
        <p:spPr>
          <a:xfrm>
            <a:off x="1729200" y="2169500"/>
            <a:ext cx="449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의존성들을 묶어 놓은 편의용 의존성 모음집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1" name="Google Shape;931;p83"/>
          <p:cNvCxnSpPr/>
          <p:nvPr/>
        </p:nvCxnSpPr>
        <p:spPr>
          <a:xfrm flipH="1" rot="10800000">
            <a:off x="1250097" y="34142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2" name="Google Shape;932;p83"/>
          <p:cNvSpPr txBox="1"/>
          <p:nvPr/>
        </p:nvSpPr>
        <p:spPr>
          <a:xfrm>
            <a:off x="1729192" y="3233026"/>
            <a:ext cx="3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라이브러리의 핵심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3" name="Google Shape;933;p83"/>
          <p:cNvCxnSpPr/>
          <p:nvPr/>
        </p:nvCxnSpPr>
        <p:spPr>
          <a:xfrm flipH="1" rot="10800000">
            <a:off x="1250097" y="44275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4" name="Google Shape;934;p83"/>
          <p:cNvSpPr txBox="1"/>
          <p:nvPr/>
        </p:nvSpPr>
        <p:spPr>
          <a:xfrm>
            <a:off x="1762050" y="4246325"/>
            <a:ext cx="38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조건에 따라 필요한 Bean을 자동으로 구성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83"/>
          <p:cNvCxnSpPr/>
          <p:nvPr/>
        </p:nvCxnSpPr>
        <p:spPr>
          <a:xfrm flipH="1" rot="10800000">
            <a:off x="1250097" y="2400913"/>
            <a:ext cx="464400" cy="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36" name="Google Shape;936;p83"/>
          <p:cNvPicPr preferRelativeResize="0"/>
          <p:nvPr/>
        </p:nvPicPr>
        <p:blipFill rotWithShape="1">
          <a:blip r:embed="rId5">
            <a:alphaModFix amt="95000"/>
          </a:blip>
          <a:srcRect b="0" l="0" r="0" t="0"/>
          <a:stretch/>
        </p:blipFill>
        <p:spPr>
          <a:xfrm>
            <a:off x="152400" y="981800"/>
            <a:ext cx="8839200" cy="35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83"/>
          <p:cNvSpPr txBox="1"/>
          <p:nvPr/>
        </p:nvSpPr>
        <p:spPr>
          <a:xfrm>
            <a:off x="870200" y="2492500"/>
            <a:ext cx="72036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Spring Boot 생태계에 자연스럽게 녹아들기 위한 구조</a:t>
            </a:r>
            <a:endParaRPr b="1" i="0" sz="25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938" name="Google Shape;93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9" name="Google Shape;939;p8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0" name="Google Shape;940;p8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1" name="Google Shape;941;p83"/>
          <p:cNvCxnSpPr/>
          <p:nvPr/>
        </p:nvCxnSpPr>
        <p:spPr>
          <a:xfrm>
            <a:off x="294900" y="864275"/>
            <a:ext cx="388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소개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3879150" y="2844675"/>
            <a:ext cx="1385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👩‍💻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325" y="2148787"/>
            <a:ext cx="1072026" cy="107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3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30"/>
          <p:cNvCxnSpPr/>
          <p:nvPr/>
        </p:nvCxnSpPr>
        <p:spPr>
          <a:xfrm>
            <a:off x="294900" y="864275"/>
            <a:ext cx="586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30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84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7" name="Google Shape;947;p84"/>
          <p:cNvSpPr txBox="1"/>
          <p:nvPr/>
        </p:nvSpPr>
        <p:spPr>
          <a:xfrm>
            <a:off x="2622750" y="1854025"/>
            <a:ext cx="389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Starter로 제공하는 이유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8" name="Google Shape;948;p84"/>
          <p:cNvSpPr txBox="1"/>
          <p:nvPr/>
        </p:nvSpPr>
        <p:spPr>
          <a:xfrm>
            <a:off x="735000" y="2720075"/>
            <a:ext cx="812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특별한 </a:t>
            </a: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은행 기능</a:t>
            </a: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당연하게 사용할 수 있게 만든 방법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49" name="Google Shape;94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0" name="Google Shape;950;p8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8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84"/>
          <p:cNvCxnSpPr/>
          <p:nvPr/>
        </p:nvCxnSpPr>
        <p:spPr>
          <a:xfrm>
            <a:off x="294900" y="864275"/>
            <a:ext cx="388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5"/>
          <p:cNvSpPr txBox="1"/>
          <p:nvPr/>
        </p:nvSpPr>
        <p:spPr>
          <a:xfrm>
            <a:off x="499075" y="1709850"/>
            <a:ext cx="8273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직렬화/역직렬화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http client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분산 트레이싱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8" name="Google Shape;958;p85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Spring Boot Starter!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59" name="Google Shape;95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0" name="Google Shape;960;p8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1" name="Google Shape;961;p8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2" name="Google Shape;962;p85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6"/>
          <p:cNvSpPr txBox="1"/>
          <p:nvPr/>
        </p:nvSpPr>
        <p:spPr>
          <a:xfrm>
            <a:off x="1088900" y="1998450"/>
            <a:ext cx="7157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직렬화/역직렬화</a:t>
            </a:r>
            <a:endParaRPr b="1" i="0" sz="25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FixedLength 전문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68" name="Google Shape;96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7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974" name="Google Shape;974;p87"/>
          <p:cNvCxnSpPr/>
          <p:nvPr/>
        </p:nvCxnSpPr>
        <p:spPr>
          <a:xfrm flipH="1" rot="10800000">
            <a:off x="294900" y="834875"/>
            <a:ext cx="8554200" cy="29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5" name="Google Shape;97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2850" y="1517400"/>
            <a:ext cx="31432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7" name="Google Shape;977;p8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87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3" name="Google Shape;983;p88"/>
          <p:cNvCxnSpPr/>
          <p:nvPr/>
        </p:nvCxnSpPr>
        <p:spPr>
          <a:xfrm>
            <a:off x="3220063" y="2675200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4" name="Google Shape;984;p88"/>
          <p:cNvCxnSpPr/>
          <p:nvPr/>
        </p:nvCxnSpPr>
        <p:spPr>
          <a:xfrm>
            <a:off x="3220063" y="2926475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985" name="Google Shape;985;p88"/>
          <p:cNvSpPr txBox="1"/>
          <p:nvPr/>
        </p:nvSpPr>
        <p:spPr>
          <a:xfrm>
            <a:off x="4077325" y="1786650"/>
            <a:ext cx="694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❔</a:t>
            </a:r>
            <a:endParaRPr b="0" i="0" sz="39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6" name="Google Shape;986;p88"/>
          <p:cNvSpPr/>
          <p:nvPr/>
        </p:nvSpPr>
        <p:spPr>
          <a:xfrm>
            <a:off x="1487013" y="1723450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시스템</a:t>
            </a:r>
            <a:endParaRPr b="1" i="0" sz="16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7" name="Google Shape;987;p88"/>
          <p:cNvSpPr/>
          <p:nvPr/>
        </p:nvSpPr>
        <p:spPr>
          <a:xfrm>
            <a:off x="6102263" y="1723450"/>
            <a:ext cx="1135200" cy="225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외부 금융기관</a:t>
            </a:r>
            <a:endParaRPr b="1" i="0" sz="16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88" name="Google Shape;98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88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990" name="Google Shape;990;p8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1" name="Google Shape;991;p8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2" name="Google Shape;992;p88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25" y="2308563"/>
            <a:ext cx="80010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89"/>
          <p:cNvSpPr txBox="1"/>
          <p:nvPr/>
        </p:nvSpPr>
        <p:spPr>
          <a:xfrm>
            <a:off x="388375" y="146122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FixedLength 전문 형식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99" name="Google Shape;99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89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001" name="Google Shape;1001;p8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2" name="Google Shape;1002;p8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3" name="Google Shape;1003;p89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175" y="1703200"/>
            <a:ext cx="314325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90"/>
          <p:cNvSpPr txBox="1"/>
          <p:nvPr/>
        </p:nvSpPr>
        <p:spPr>
          <a:xfrm>
            <a:off x="4780050" y="2590075"/>
            <a:ext cx="241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Key-Value 쌍으로 필드를 식별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10" name="Google Shape;1010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90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012" name="Google Shape;1012;p9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3" name="Google Shape;1013;p9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4" name="Google Shape;1014;p90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9" name="Google Shape;1019;p91"/>
          <p:cNvGraphicFramePr/>
          <p:nvPr/>
        </p:nvGraphicFramePr>
        <p:xfrm>
          <a:off x="760150" y="2475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{01A9DF49-154F-41C9-87CF-C327AED804E7}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홍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길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동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020" name="Google Shape;1020;p91"/>
          <p:cNvCxnSpPr/>
          <p:nvPr/>
        </p:nvCxnSpPr>
        <p:spPr>
          <a:xfrm>
            <a:off x="4572000" y="2111700"/>
            <a:ext cx="0" cy="117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1" name="Google Shape;1021;p91"/>
          <p:cNvSpPr/>
          <p:nvPr/>
        </p:nvSpPr>
        <p:spPr>
          <a:xfrm>
            <a:off x="953875" y="3012925"/>
            <a:ext cx="3463951" cy="570300"/>
          </a:xfrm>
          <a:custGeom>
            <a:rect b="b" l="l" r="r" t="t"/>
            <a:pathLst>
              <a:path extrusionOk="0" h="22812" w="130077">
                <a:moveTo>
                  <a:pt x="0" y="518"/>
                </a:moveTo>
                <a:cubicBezTo>
                  <a:pt x="11574" y="4232"/>
                  <a:pt x="47764" y="22888"/>
                  <a:pt x="69443" y="22802"/>
                </a:cubicBezTo>
                <a:cubicBezTo>
                  <a:pt x="91123" y="22716"/>
                  <a:pt x="119971" y="3800"/>
                  <a:pt x="130077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91"/>
          <p:cNvSpPr/>
          <p:nvPr/>
        </p:nvSpPr>
        <p:spPr>
          <a:xfrm>
            <a:off x="2306150" y="3420375"/>
            <a:ext cx="868200" cy="26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10자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23" name="Google Shape;1023;p91"/>
          <p:cNvSpPr/>
          <p:nvPr/>
        </p:nvSpPr>
        <p:spPr>
          <a:xfrm>
            <a:off x="4726175" y="3012925"/>
            <a:ext cx="3215829" cy="570300"/>
          </a:xfrm>
          <a:custGeom>
            <a:rect b="b" l="l" r="r" t="t"/>
            <a:pathLst>
              <a:path extrusionOk="0" h="22812" w="130077">
                <a:moveTo>
                  <a:pt x="0" y="518"/>
                </a:moveTo>
                <a:cubicBezTo>
                  <a:pt x="11574" y="4232"/>
                  <a:pt x="47764" y="22888"/>
                  <a:pt x="69443" y="22802"/>
                </a:cubicBezTo>
                <a:cubicBezTo>
                  <a:pt x="91123" y="22716"/>
                  <a:pt x="119971" y="3800"/>
                  <a:pt x="130077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91"/>
          <p:cNvSpPr/>
          <p:nvPr/>
        </p:nvSpPr>
        <p:spPr>
          <a:xfrm>
            <a:off x="6078450" y="3420375"/>
            <a:ext cx="868200" cy="26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9자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25" name="Google Shape;1025;p91"/>
          <p:cNvSpPr txBox="1"/>
          <p:nvPr/>
        </p:nvSpPr>
        <p:spPr>
          <a:xfrm>
            <a:off x="388375" y="1461225"/>
            <a:ext cx="7553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FixedLength 전문 형식: 고정된 길이의 메시지 형식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26" name="Google Shape;102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91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028" name="Google Shape;1028;p9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9" name="Google Shape;1029;p9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0" name="Google Shape;1030;p91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Google Shape;1035;p92"/>
          <p:cNvCxnSpPr/>
          <p:nvPr/>
        </p:nvCxnSpPr>
        <p:spPr>
          <a:xfrm>
            <a:off x="4002926" y="2571750"/>
            <a:ext cx="86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6" name="Google Shape;1036;p92"/>
          <p:cNvCxnSpPr/>
          <p:nvPr/>
        </p:nvCxnSpPr>
        <p:spPr>
          <a:xfrm>
            <a:off x="4022051" y="2838625"/>
            <a:ext cx="86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037" name="Google Shape;1037;p92"/>
          <p:cNvSpPr txBox="1"/>
          <p:nvPr/>
        </p:nvSpPr>
        <p:spPr>
          <a:xfrm>
            <a:off x="3979738" y="2687775"/>
            <a:ext cx="945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ko" sz="5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🪄</a:t>
            </a:r>
            <a:endParaRPr b="0" i="0" sz="58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8" name="Google Shape;1038;p92"/>
          <p:cNvSpPr txBox="1"/>
          <p:nvPr/>
        </p:nvSpPr>
        <p:spPr>
          <a:xfrm>
            <a:off x="3615025" y="3617325"/>
            <a:ext cx="165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Jackson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39" name="Google Shape;103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000" y="1635325"/>
            <a:ext cx="31432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4025" y="1635325"/>
            <a:ext cx="3921725" cy="222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92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043" name="Google Shape;1043;p9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4" name="Google Shape;1044;p9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5" name="Google Shape;1045;p92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975" y="1312950"/>
            <a:ext cx="3921725" cy="222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8775" y="1701275"/>
            <a:ext cx="3794250" cy="162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93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054" name="Google Shape;1054;p93"/>
          <p:cNvCxnSpPr/>
          <p:nvPr/>
        </p:nvCxnSpPr>
        <p:spPr>
          <a:xfrm>
            <a:off x="4373939" y="2426100"/>
            <a:ext cx="528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5" name="Google Shape;1055;p93"/>
          <p:cNvCxnSpPr/>
          <p:nvPr/>
        </p:nvCxnSpPr>
        <p:spPr>
          <a:xfrm>
            <a:off x="4373926" y="2571750"/>
            <a:ext cx="528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stealth"/>
            <a:tailEnd len="sm" w="sm" type="none"/>
          </a:ln>
        </p:spPr>
      </p:cxnSp>
      <p:sp>
        <p:nvSpPr>
          <p:cNvPr id="1056" name="Google Shape;1056;p93"/>
          <p:cNvSpPr txBox="1"/>
          <p:nvPr/>
        </p:nvSpPr>
        <p:spPr>
          <a:xfrm>
            <a:off x="4197350" y="2662200"/>
            <a:ext cx="1032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ko" sz="60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🤔</a:t>
            </a:r>
            <a:endParaRPr b="0" i="0" sz="6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057" name="Google Shape;1057;p9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8" name="Google Shape;1058;p9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9" name="Google Shape;1059;p93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소개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3879150" y="2844675"/>
            <a:ext cx="1385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👩‍💻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31"/>
          <p:cNvGrpSpPr/>
          <p:nvPr/>
        </p:nvGrpSpPr>
        <p:grpSpPr>
          <a:xfrm>
            <a:off x="4222801" y="1131702"/>
            <a:ext cx="698393" cy="1416138"/>
            <a:chOff x="3849325" y="1106375"/>
            <a:chExt cx="1445350" cy="2930749"/>
          </a:xfrm>
        </p:grpSpPr>
        <p:pic>
          <p:nvPicPr>
            <p:cNvPr id="164" name="Google Shape;164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9325" y="1106375"/>
              <a:ext cx="1445350" cy="293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37825" y="2257738"/>
              <a:ext cx="468350" cy="628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0325" y="2148787"/>
            <a:ext cx="1072026" cy="107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3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31"/>
          <p:cNvCxnSpPr/>
          <p:nvPr/>
        </p:nvCxnSpPr>
        <p:spPr>
          <a:xfrm>
            <a:off x="294900" y="864275"/>
            <a:ext cx="586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31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075" y="4167025"/>
            <a:ext cx="1569275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75" y="1661450"/>
            <a:ext cx="8839200" cy="21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94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068" name="Google Shape;1068;p9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9" name="Google Shape;1069;p9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0" name="Google Shape;1070;p94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75" y="1661450"/>
            <a:ext cx="8839200" cy="21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95"/>
          <p:cNvPicPr preferRelativeResize="0"/>
          <p:nvPr/>
        </p:nvPicPr>
        <p:blipFill rotWithShape="1">
          <a:blip r:embed="rId4">
            <a:alphaModFix amt="90000"/>
          </a:blip>
          <a:srcRect b="0" l="0" r="0" t="0"/>
          <a:stretch/>
        </p:blipFill>
        <p:spPr>
          <a:xfrm>
            <a:off x="152400" y="1210263"/>
            <a:ext cx="8839200" cy="32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95"/>
          <p:cNvSpPr txBox="1"/>
          <p:nvPr/>
        </p:nvSpPr>
        <p:spPr>
          <a:xfrm>
            <a:off x="2526250" y="1795125"/>
            <a:ext cx="35844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🚨 slice 범위 잘못 선택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8" name="Google Shape;1078;p95"/>
          <p:cNvSpPr txBox="1"/>
          <p:nvPr/>
        </p:nvSpPr>
        <p:spPr>
          <a:xfrm>
            <a:off x="1635300" y="2665700"/>
            <a:ext cx="63336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final String 이름 = “      홍길동0”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79" name="Google Shape;107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95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1" name="Google Shape;1081;p95"/>
          <p:cNvSpPr/>
          <p:nvPr/>
        </p:nvSpPr>
        <p:spPr>
          <a:xfrm>
            <a:off x="5114800" y="2665700"/>
            <a:ext cx="1415100" cy="56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2" name="Google Shape;1082;p9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3" name="Google Shape;1083;p9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4" name="Google Shape;1084;p95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5" name="Google Shape;1085;p95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75" y="1661450"/>
            <a:ext cx="8839200" cy="21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96"/>
          <p:cNvPicPr preferRelativeResize="0"/>
          <p:nvPr/>
        </p:nvPicPr>
        <p:blipFill rotWithShape="1">
          <a:blip r:embed="rId4">
            <a:alphaModFix amt="90000"/>
          </a:blip>
          <a:srcRect b="0" l="0" r="0" t="0"/>
          <a:stretch/>
        </p:blipFill>
        <p:spPr>
          <a:xfrm>
            <a:off x="152400" y="1132913"/>
            <a:ext cx="8839200" cy="32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96"/>
          <p:cNvSpPr txBox="1"/>
          <p:nvPr/>
        </p:nvSpPr>
        <p:spPr>
          <a:xfrm>
            <a:off x="2526250" y="1795125"/>
            <a:ext cx="358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🚨 padding 잘못 들어감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3" name="Google Shape;1093;p96"/>
          <p:cNvSpPr txBox="1"/>
          <p:nvPr/>
        </p:nvSpPr>
        <p:spPr>
          <a:xfrm>
            <a:off x="1635300" y="2665700"/>
            <a:ext cx="633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final String 이름 = “       홍길”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94" name="Google Shape;1094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96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6" name="Google Shape;1096;p96"/>
          <p:cNvSpPr/>
          <p:nvPr/>
        </p:nvSpPr>
        <p:spPr>
          <a:xfrm>
            <a:off x="5286900" y="2665575"/>
            <a:ext cx="1080300" cy="56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7" name="Google Shape;1097;p9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8" name="Google Shape;1098;p9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96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0" name="Google Shape;1100;p96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7"/>
          <p:cNvSpPr txBox="1"/>
          <p:nvPr/>
        </p:nvSpPr>
        <p:spPr>
          <a:xfrm>
            <a:off x="4021575" y="1280550"/>
            <a:ext cx="828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🤩</a:t>
            </a:r>
            <a:endParaRPr b="0" i="0" sz="45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06" name="Google Shape;110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063" y="1280550"/>
            <a:ext cx="76390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97"/>
          <p:cNvSpPr/>
          <p:nvPr/>
        </p:nvSpPr>
        <p:spPr>
          <a:xfrm>
            <a:off x="1611900" y="2574025"/>
            <a:ext cx="4088400" cy="75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8" name="Google Shape;110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97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10" name="Google Shape;1110;p9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1" name="Google Shape;1111;p9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97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3" name="Google Shape;1113;p97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8" name="Google Shape;1118;p98"/>
          <p:cNvCxnSpPr/>
          <p:nvPr/>
        </p:nvCxnSpPr>
        <p:spPr>
          <a:xfrm flipH="1" rot="10800000">
            <a:off x="294900" y="834875"/>
            <a:ext cx="8554200" cy="29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9" name="Google Shape;1119;p98"/>
          <p:cNvSpPr txBox="1"/>
          <p:nvPr/>
        </p:nvSpPr>
        <p:spPr>
          <a:xfrm>
            <a:off x="4099050" y="2134813"/>
            <a:ext cx="945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ko" sz="5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🪄</a:t>
            </a:r>
            <a:endParaRPr b="0" i="0" sz="58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20" name="Google Shape;112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975" y="1312950"/>
            <a:ext cx="3921725" cy="222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8775" y="1701275"/>
            <a:ext cx="3794250" cy="162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98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24" name="Google Shape;1124;p9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5" name="Google Shape;1125;p98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6" name="Google Shape;1126;p98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075" y="416702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99"/>
          <p:cNvSpPr txBox="1"/>
          <p:nvPr/>
        </p:nvSpPr>
        <p:spPr>
          <a:xfrm>
            <a:off x="4099050" y="2134813"/>
            <a:ext cx="945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ko" sz="5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🪄</a:t>
            </a:r>
            <a:endParaRPr b="0" i="0" sz="58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33" name="Google Shape;113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975" y="1312950"/>
            <a:ext cx="3921725" cy="222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8775" y="1701275"/>
            <a:ext cx="3794250" cy="162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99"/>
          <p:cNvPicPr preferRelativeResize="0"/>
          <p:nvPr/>
        </p:nvPicPr>
        <p:blipFill rotWithShape="1">
          <a:blip r:embed="rId6">
            <a:alphaModFix amt="84000"/>
          </a:blip>
          <a:srcRect b="0" l="0" r="0" t="0"/>
          <a:stretch/>
        </p:blipFill>
        <p:spPr>
          <a:xfrm>
            <a:off x="62716" y="1226175"/>
            <a:ext cx="8992810" cy="32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99"/>
          <p:cNvSpPr txBox="1"/>
          <p:nvPr/>
        </p:nvSpPr>
        <p:spPr>
          <a:xfrm>
            <a:off x="2362125" y="1844525"/>
            <a:ext cx="388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어떻게 가능한거지?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99"/>
          <p:cNvSpPr txBox="1"/>
          <p:nvPr/>
        </p:nvSpPr>
        <p:spPr>
          <a:xfrm>
            <a:off x="3654225" y="2571750"/>
            <a:ext cx="129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ko" sz="8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🤔</a:t>
            </a:r>
            <a:endParaRPr b="0" i="0" sz="8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38" name="Google Shape;113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99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40" name="Google Shape;1140;p9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1" name="Google Shape;1141;p9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2" name="Google Shape;1142;p99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0" y="2013125"/>
            <a:ext cx="9034149" cy="17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00"/>
          <p:cNvSpPr/>
          <p:nvPr/>
        </p:nvSpPr>
        <p:spPr>
          <a:xfrm>
            <a:off x="3068275" y="2518450"/>
            <a:ext cx="32679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Google Shape;1149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00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51" name="Google Shape;1151;p10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2" name="Google Shape;1152;p10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3" name="Google Shape;1153;p100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Google Shape;1158;p101"/>
          <p:cNvGraphicFramePr/>
          <p:nvPr/>
        </p:nvGraphicFramePr>
        <p:xfrm>
          <a:off x="952500" y="188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{01A9DF49-154F-41C9-87CF-C327AED804E7}</a:tableStyleId>
              </a:tblPr>
              <a:tblGrid>
                <a:gridCol w="2416600"/>
                <a:gridCol w="4822400"/>
              </a:tblGrid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rgbClr val="FFFF00"/>
                          </a:solidFill>
                        </a:rPr>
                        <a:t>역할</a:t>
                      </a:r>
                      <a:endParaRPr b="1" sz="20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rgbClr val="FFFF00"/>
                          </a:solidFill>
                        </a:rPr>
                        <a:t>Jackson 클래스</a:t>
                      </a:r>
                      <a:endParaRPr sz="20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직렬화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JsonSerializer&lt;T&gt;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역직렬화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JsonDeserializer&lt;T&gt;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직렬/역직렬화 등록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SimpleModule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Module 등록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chemeClr val="dk1"/>
                          </a:solidFill>
                        </a:rPr>
                        <a:t>ObjectMapper.registerModule(...)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59" name="Google Shape;115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01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61" name="Google Shape;1161;p10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2" name="Google Shape;1162;p10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3" name="Google Shape;1163;p101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2"/>
          <p:cNvSpPr/>
          <p:nvPr/>
        </p:nvSpPr>
        <p:spPr>
          <a:xfrm>
            <a:off x="3917776" y="1741263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69" name="Google Shape;1169;p102"/>
          <p:cNvSpPr/>
          <p:nvPr/>
        </p:nvSpPr>
        <p:spPr>
          <a:xfrm>
            <a:off x="3917776" y="2985463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Deserializer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70" name="Google Shape;117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4550" y="1926288"/>
            <a:ext cx="22105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900" y="1926300"/>
            <a:ext cx="2902680" cy="164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2" name="Google Shape;1172;p102"/>
          <p:cNvCxnSpPr/>
          <p:nvPr/>
        </p:nvCxnSpPr>
        <p:spPr>
          <a:xfrm>
            <a:off x="3314000" y="2224438"/>
            <a:ext cx="39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3" name="Google Shape;1173;p102"/>
          <p:cNvCxnSpPr/>
          <p:nvPr/>
        </p:nvCxnSpPr>
        <p:spPr>
          <a:xfrm>
            <a:off x="5796351" y="2224438"/>
            <a:ext cx="39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4" name="Google Shape;1174;p102"/>
          <p:cNvCxnSpPr/>
          <p:nvPr/>
        </p:nvCxnSpPr>
        <p:spPr>
          <a:xfrm>
            <a:off x="5691539" y="3372313"/>
            <a:ext cx="39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stealth"/>
            <a:tailEnd len="sm" w="sm" type="none"/>
          </a:ln>
        </p:spPr>
      </p:cxnSp>
      <p:cxnSp>
        <p:nvCxnSpPr>
          <p:cNvPr id="1175" name="Google Shape;1175;p102"/>
          <p:cNvCxnSpPr/>
          <p:nvPr/>
        </p:nvCxnSpPr>
        <p:spPr>
          <a:xfrm>
            <a:off x="3314013" y="3372313"/>
            <a:ext cx="39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stealth"/>
            <a:tailEnd len="sm" w="sm" type="none"/>
          </a:ln>
        </p:spPr>
      </p:cxnSp>
      <p:pic>
        <p:nvPicPr>
          <p:cNvPr id="1176" name="Google Shape;1176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02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78" name="Google Shape;1178;p10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9" name="Google Shape;1179;p10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0" name="Google Shape;1180;p102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03"/>
          <p:cNvSpPr/>
          <p:nvPr/>
        </p:nvSpPr>
        <p:spPr>
          <a:xfrm>
            <a:off x="5447000" y="2302100"/>
            <a:ext cx="1113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Module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6" name="Google Shape;1186;p103"/>
          <p:cNvSpPr/>
          <p:nvPr/>
        </p:nvSpPr>
        <p:spPr>
          <a:xfrm>
            <a:off x="2220738" y="1752425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7" name="Google Shape;1187;p103"/>
          <p:cNvSpPr/>
          <p:nvPr/>
        </p:nvSpPr>
        <p:spPr>
          <a:xfrm>
            <a:off x="2220738" y="2996625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Deserializer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88" name="Google Shape;1188;p103"/>
          <p:cNvCxnSpPr>
            <a:stCxn id="1186" idx="3"/>
            <a:endCxn id="1185" idx="1"/>
          </p:cNvCxnSpPr>
          <p:nvPr/>
        </p:nvCxnSpPr>
        <p:spPr>
          <a:xfrm>
            <a:off x="3790038" y="2139275"/>
            <a:ext cx="1656900" cy="549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9" name="Google Shape;1189;p103"/>
          <p:cNvCxnSpPr>
            <a:stCxn id="1187" idx="3"/>
            <a:endCxn id="1185" idx="1"/>
          </p:cNvCxnSpPr>
          <p:nvPr/>
        </p:nvCxnSpPr>
        <p:spPr>
          <a:xfrm flipH="1" rot="10800000">
            <a:off x="3790038" y="2688975"/>
            <a:ext cx="1656900" cy="6945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190" name="Google Shape;119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03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92" name="Google Shape;1192;p10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3" name="Google Shape;1193;p10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4" name="Google Shape;1194;p103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소개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3879150" y="2844675"/>
            <a:ext cx="1385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👩‍💻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675" y="2148777"/>
            <a:ext cx="1072025" cy="107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32"/>
          <p:cNvGrpSpPr/>
          <p:nvPr/>
        </p:nvGrpSpPr>
        <p:grpSpPr>
          <a:xfrm>
            <a:off x="4222801" y="1131702"/>
            <a:ext cx="698393" cy="1416138"/>
            <a:chOff x="3849325" y="1106375"/>
            <a:chExt cx="1445350" cy="2930749"/>
          </a:xfrm>
        </p:grpSpPr>
        <p:pic>
          <p:nvPicPr>
            <p:cNvPr id="179" name="Google Shape;179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49325" y="1106375"/>
              <a:ext cx="1445350" cy="293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37825" y="2257738"/>
              <a:ext cx="468350" cy="628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0325" y="2148787"/>
            <a:ext cx="1072026" cy="107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3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32"/>
          <p:cNvCxnSpPr/>
          <p:nvPr/>
        </p:nvCxnSpPr>
        <p:spPr>
          <a:xfrm>
            <a:off x="294900" y="864275"/>
            <a:ext cx="586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32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04"/>
          <p:cNvSpPr/>
          <p:nvPr/>
        </p:nvSpPr>
        <p:spPr>
          <a:xfrm>
            <a:off x="5447000" y="2302100"/>
            <a:ext cx="1113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Module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0" name="Google Shape;1200;p104"/>
          <p:cNvSpPr/>
          <p:nvPr/>
        </p:nvSpPr>
        <p:spPr>
          <a:xfrm>
            <a:off x="2220738" y="1752425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1" name="Google Shape;1201;p104"/>
          <p:cNvSpPr/>
          <p:nvPr/>
        </p:nvSpPr>
        <p:spPr>
          <a:xfrm>
            <a:off x="2220738" y="2996625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Deserializer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02" name="Google Shape;1202;p104"/>
          <p:cNvCxnSpPr>
            <a:stCxn id="1200" idx="3"/>
            <a:endCxn id="1199" idx="1"/>
          </p:cNvCxnSpPr>
          <p:nvPr/>
        </p:nvCxnSpPr>
        <p:spPr>
          <a:xfrm>
            <a:off x="3790038" y="2139275"/>
            <a:ext cx="1656900" cy="549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3" name="Google Shape;1203;p104"/>
          <p:cNvCxnSpPr>
            <a:stCxn id="1201" idx="3"/>
            <a:endCxn id="1199" idx="1"/>
          </p:cNvCxnSpPr>
          <p:nvPr/>
        </p:nvCxnSpPr>
        <p:spPr>
          <a:xfrm flipH="1" rot="10800000">
            <a:off x="3790038" y="2688975"/>
            <a:ext cx="1656900" cy="6945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204" name="Google Shape;1204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04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06" name="Google Shape;1206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975" y="1884912"/>
            <a:ext cx="8426926" cy="160806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04"/>
          <p:cNvSpPr/>
          <p:nvPr/>
        </p:nvSpPr>
        <p:spPr>
          <a:xfrm>
            <a:off x="2740525" y="2610000"/>
            <a:ext cx="5328300" cy="77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8" name="Google Shape;1208;p10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9" name="Google Shape;1209;p10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0" name="Google Shape;1210;p104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05"/>
          <p:cNvSpPr/>
          <p:nvPr/>
        </p:nvSpPr>
        <p:spPr>
          <a:xfrm>
            <a:off x="4069550" y="2258125"/>
            <a:ext cx="1113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Module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6" name="Google Shape;1216;p105"/>
          <p:cNvSpPr/>
          <p:nvPr/>
        </p:nvSpPr>
        <p:spPr>
          <a:xfrm>
            <a:off x="843288" y="1708450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7" name="Google Shape;1217;p105"/>
          <p:cNvSpPr/>
          <p:nvPr/>
        </p:nvSpPr>
        <p:spPr>
          <a:xfrm>
            <a:off x="843288" y="2952650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Deserializer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18" name="Google Shape;1218;p105"/>
          <p:cNvCxnSpPr>
            <a:stCxn id="1216" idx="3"/>
            <a:endCxn id="1215" idx="1"/>
          </p:cNvCxnSpPr>
          <p:nvPr/>
        </p:nvCxnSpPr>
        <p:spPr>
          <a:xfrm>
            <a:off x="2412588" y="2095300"/>
            <a:ext cx="1656900" cy="549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9" name="Google Shape;1219;p105"/>
          <p:cNvCxnSpPr>
            <a:stCxn id="1217" idx="3"/>
            <a:endCxn id="1215" idx="1"/>
          </p:cNvCxnSpPr>
          <p:nvPr/>
        </p:nvCxnSpPr>
        <p:spPr>
          <a:xfrm flipH="1" rot="10800000">
            <a:off x="2412588" y="2645000"/>
            <a:ext cx="1656900" cy="6945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20" name="Google Shape;1220;p105"/>
          <p:cNvSpPr/>
          <p:nvPr/>
        </p:nvSpPr>
        <p:spPr>
          <a:xfrm>
            <a:off x="6228575" y="2228125"/>
            <a:ext cx="1709100" cy="83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ObjectMapper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21" name="Google Shape;1221;p105"/>
          <p:cNvCxnSpPr>
            <a:stCxn id="1215" idx="3"/>
            <a:endCxn id="1220" idx="1"/>
          </p:cNvCxnSpPr>
          <p:nvPr/>
        </p:nvCxnSpPr>
        <p:spPr>
          <a:xfrm>
            <a:off x="5182850" y="2644975"/>
            <a:ext cx="1045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222" name="Google Shape;122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05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24" name="Google Shape;1224;p10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5" name="Google Shape;1225;p10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6" name="Google Shape;1226;p105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06"/>
          <p:cNvSpPr/>
          <p:nvPr/>
        </p:nvSpPr>
        <p:spPr>
          <a:xfrm>
            <a:off x="4069550" y="2258125"/>
            <a:ext cx="1113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Module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2" name="Google Shape;1232;p106"/>
          <p:cNvSpPr/>
          <p:nvPr/>
        </p:nvSpPr>
        <p:spPr>
          <a:xfrm>
            <a:off x="843288" y="1708450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3" name="Google Shape;1233;p106"/>
          <p:cNvSpPr/>
          <p:nvPr/>
        </p:nvSpPr>
        <p:spPr>
          <a:xfrm>
            <a:off x="843288" y="2952650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Deserializer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34" name="Google Shape;1234;p106"/>
          <p:cNvCxnSpPr>
            <a:stCxn id="1232" idx="3"/>
            <a:endCxn id="1231" idx="1"/>
          </p:cNvCxnSpPr>
          <p:nvPr/>
        </p:nvCxnSpPr>
        <p:spPr>
          <a:xfrm>
            <a:off x="2412588" y="2095300"/>
            <a:ext cx="1656900" cy="549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5" name="Google Shape;1235;p106"/>
          <p:cNvCxnSpPr>
            <a:stCxn id="1233" idx="3"/>
            <a:endCxn id="1231" idx="1"/>
          </p:cNvCxnSpPr>
          <p:nvPr/>
        </p:nvCxnSpPr>
        <p:spPr>
          <a:xfrm flipH="1" rot="10800000">
            <a:off x="2412588" y="2645000"/>
            <a:ext cx="1656900" cy="6945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36" name="Google Shape;1236;p106"/>
          <p:cNvSpPr/>
          <p:nvPr/>
        </p:nvSpPr>
        <p:spPr>
          <a:xfrm>
            <a:off x="6228575" y="2228125"/>
            <a:ext cx="1709100" cy="83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ObjectMapper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37" name="Google Shape;1237;p106"/>
          <p:cNvCxnSpPr>
            <a:stCxn id="1231" idx="3"/>
            <a:endCxn id="1236" idx="1"/>
          </p:cNvCxnSpPr>
          <p:nvPr/>
        </p:nvCxnSpPr>
        <p:spPr>
          <a:xfrm>
            <a:off x="5182850" y="2644975"/>
            <a:ext cx="1045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238" name="Google Shape;1238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06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40" name="Google Shape;1240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" y="1953275"/>
            <a:ext cx="81534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6"/>
          <p:cNvSpPr/>
          <p:nvPr/>
        </p:nvSpPr>
        <p:spPr>
          <a:xfrm>
            <a:off x="2740525" y="2610000"/>
            <a:ext cx="5328300" cy="77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2" name="Google Shape;1242;p10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3" name="Google Shape;1243;p10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4" name="Google Shape;1244;p106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7"/>
          <p:cNvSpPr/>
          <p:nvPr/>
        </p:nvSpPr>
        <p:spPr>
          <a:xfrm>
            <a:off x="5860363" y="2039700"/>
            <a:ext cx="17091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ObjectMapper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0" name="Google Shape;1250;p107"/>
          <p:cNvSpPr/>
          <p:nvPr/>
        </p:nvSpPr>
        <p:spPr>
          <a:xfrm>
            <a:off x="3396800" y="2184900"/>
            <a:ext cx="17091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FixedLength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Module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1" name="Google Shape;1251;p107"/>
          <p:cNvSpPr/>
          <p:nvPr/>
        </p:nvSpPr>
        <p:spPr>
          <a:xfrm>
            <a:off x="765300" y="1687963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FixedLength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2" name="Google Shape;1252;p107"/>
          <p:cNvSpPr/>
          <p:nvPr/>
        </p:nvSpPr>
        <p:spPr>
          <a:xfrm>
            <a:off x="765300" y="2932163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FixedLength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Deserializer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3" name="Google Shape;1253;p107"/>
          <p:cNvSpPr txBox="1"/>
          <p:nvPr/>
        </p:nvSpPr>
        <p:spPr>
          <a:xfrm>
            <a:off x="5989075" y="1107950"/>
            <a:ext cx="199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“스프링캠프”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4" name="Google Shape;1254;p107"/>
          <p:cNvSpPr txBox="1"/>
          <p:nvPr/>
        </p:nvSpPr>
        <p:spPr>
          <a:xfrm>
            <a:off x="5770575" y="3570238"/>
            <a:ext cx="21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    스프링캠프”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55" name="Google Shape;1255;p107"/>
          <p:cNvCxnSpPr/>
          <p:nvPr/>
        </p:nvCxnSpPr>
        <p:spPr>
          <a:xfrm>
            <a:off x="6708475" y="1687975"/>
            <a:ext cx="12900" cy="26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6" name="Google Shape;1256;p107"/>
          <p:cNvCxnSpPr/>
          <p:nvPr/>
        </p:nvCxnSpPr>
        <p:spPr>
          <a:xfrm>
            <a:off x="6605750" y="3201775"/>
            <a:ext cx="12900" cy="26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7" name="Google Shape;1257;p107"/>
          <p:cNvCxnSpPr>
            <a:endCxn id="1250" idx="1"/>
          </p:cNvCxnSpPr>
          <p:nvPr/>
        </p:nvCxnSpPr>
        <p:spPr>
          <a:xfrm>
            <a:off x="2334500" y="2074950"/>
            <a:ext cx="1062300" cy="496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8" name="Google Shape;1258;p107"/>
          <p:cNvCxnSpPr>
            <a:stCxn id="1252" idx="3"/>
            <a:endCxn id="1250" idx="1"/>
          </p:cNvCxnSpPr>
          <p:nvPr/>
        </p:nvCxnSpPr>
        <p:spPr>
          <a:xfrm flipH="1" rot="10800000">
            <a:off x="2334600" y="2571713"/>
            <a:ext cx="1062300" cy="7473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9" name="Google Shape;1259;p107"/>
          <p:cNvCxnSpPr>
            <a:stCxn id="1250" idx="3"/>
            <a:endCxn id="1249" idx="1"/>
          </p:cNvCxnSpPr>
          <p:nvPr/>
        </p:nvCxnSpPr>
        <p:spPr>
          <a:xfrm>
            <a:off x="5105900" y="2571750"/>
            <a:ext cx="754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260" name="Google Shape;126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07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62" name="Google Shape;1262;p10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3" name="Google Shape;1263;p10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4" name="Google Shape;1264;p107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8"/>
          <p:cNvSpPr/>
          <p:nvPr/>
        </p:nvSpPr>
        <p:spPr>
          <a:xfrm>
            <a:off x="498225" y="1172925"/>
            <a:ext cx="5040900" cy="306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108"/>
          <p:cNvSpPr/>
          <p:nvPr/>
        </p:nvSpPr>
        <p:spPr>
          <a:xfrm>
            <a:off x="5860363" y="2039700"/>
            <a:ext cx="17091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ObjectMapper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1" name="Google Shape;1271;p108"/>
          <p:cNvSpPr/>
          <p:nvPr/>
        </p:nvSpPr>
        <p:spPr>
          <a:xfrm>
            <a:off x="3396800" y="2184900"/>
            <a:ext cx="17091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FixedLength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Module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2" name="Google Shape;1272;p108"/>
          <p:cNvSpPr/>
          <p:nvPr/>
        </p:nvSpPr>
        <p:spPr>
          <a:xfrm>
            <a:off x="765300" y="1687963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FixedLength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3" name="Google Shape;1273;p108"/>
          <p:cNvSpPr/>
          <p:nvPr/>
        </p:nvSpPr>
        <p:spPr>
          <a:xfrm>
            <a:off x="765300" y="2932163"/>
            <a:ext cx="1569300" cy="7737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FixedLength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Deserializer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4" name="Google Shape;1274;p108"/>
          <p:cNvSpPr txBox="1"/>
          <p:nvPr/>
        </p:nvSpPr>
        <p:spPr>
          <a:xfrm>
            <a:off x="5989075" y="1107950"/>
            <a:ext cx="199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“스프링캠프”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5" name="Google Shape;1275;p108"/>
          <p:cNvSpPr txBox="1"/>
          <p:nvPr/>
        </p:nvSpPr>
        <p:spPr>
          <a:xfrm>
            <a:off x="5770575" y="3570238"/>
            <a:ext cx="21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    스프링캠프”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76" name="Google Shape;1276;p108"/>
          <p:cNvCxnSpPr/>
          <p:nvPr/>
        </p:nvCxnSpPr>
        <p:spPr>
          <a:xfrm>
            <a:off x="6708475" y="1687975"/>
            <a:ext cx="12900" cy="26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7" name="Google Shape;1277;p108"/>
          <p:cNvCxnSpPr/>
          <p:nvPr/>
        </p:nvCxnSpPr>
        <p:spPr>
          <a:xfrm>
            <a:off x="6605750" y="3201775"/>
            <a:ext cx="12900" cy="26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8" name="Google Shape;1278;p108"/>
          <p:cNvCxnSpPr>
            <a:endCxn id="1271" idx="1"/>
          </p:cNvCxnSpPr>
          <p:nvPr/>
        </p:nvCxnSpPr>
        <p:spPr>
          <a:xfrm>
            <a:off x="2334500" y="2074950"/>
            <a:ext cx="1062300" cy="496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9" name="Google Shape;1279;p108"/>
          <p:cNvCxnSpPr>
            <a:stCxn id="1273" idx="3"/>
            <a:endCxn id="1271" idx="1"/>
          </p:cNvCxnSpPr>
          <p:nvPr/>
        </p:nvCxnSpPr>
        <p:spPr>
          <a:xfrm flipH="1" rot="10800000">
            <a:off x="2334600" y="2571713"/>
            <a:ext cx="1062300" cy="7473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0" name="Google Shape;1280;p108"/>
          <p:cNvCxnSpPr>
            <a:stCxn id="1271" idx="3"/>
            <a:endCxn id="1270" idx="1"/>
          </p:cNvCxnSpPr>
          <p:nvPr/>
        </p:nvCxnSpPr>
        <p:spPr>
          <a:xfrm>
            <a:off x="5105900" y="2571750"/>
            <a:ext cx="754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281" name="Google Shape;128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08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83" name="Google Shape;1283;p10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4" name="Google Shape;1284;p108"/>
          <p:cNvSpPr/>
          <p:nvPr/>
        </p:nvSpPr>
        <p:spPr>
          <a:xfrm>
            <a:off x="1646750" y="975175"/>
            <a:ext cx="2437800" cy="43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fund-spring-boot-starter</a:t>
            </a:r>
            <a:endParaRPr b="1" i="0" sz="14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85" name="Google Shape;1285;p10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6" name="Google Shape;1286;p108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09"/>
          <p:cNvSpPr/>
          <p:nvPr/>
        </p:nvSpPr>
        <p:spPr>
          <a:xfrm>
            <a:off x="294900" y="1328675"/>
            <a:ext cx="8162100" cy="306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2" name="Google Shape;129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450" y="1767050"/>
            <a:ext cx="5152300" cy="21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09"/>
          <p:cNvSpPr/>
          <p:nvPr/>
        </p:nvSpPr>
        <p:spPr>
          <a:xfrm>
            <a:off x="6263950" y="2467625"/>
            <a:ext cx="1569300" cy="7878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client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94" name="Google Shape;1294;p109"/>
          <p:cNvCxnSpPr>
            <a:stCxn id="1292" idx="3"/>
            <a:endCxn id="1293" idx="1"/>
          </p:cNvCxnSpPr>
          <p:nvPr/>
        </p:nvCxnSpPr>
        <p:spPr>
          <a:xfrm>
            <a:off x="5641750" y="2861525"/>
            <a:ext cx="622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295" name="Google Shape;129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09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97" name="Google Shape;1297;p109"/>
          <p:cNvSpPr/>
          <p:nvPr/>
        </p:nvSpPr>
        <p:spPr>
          <a:xfrm>
            <a:off x="3155575" y="1095763"/>
            <a:ext cx="2437800" cy="43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fund-spring-boot-starter</a:t>
            </a:r>
            <a:endParaRPr b="1" i="0" sz="14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98" name="Google Shape;1298;p10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9" name="Google Shape;1299;p10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0" name="Google Shape;1300;p109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10"/>
          <p:cNvSpPr txBox="1"/>
          <p:nvPr/>
        </p:nvSpPr>
        <p:spPr>
          <a:xfrm>
            <a:off x="4106850" y="1216625"/>
            <a:ext cx="93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정리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06" name="Google Shape;130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10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8" name="Google Shape;1308;p110"/>
          <p:cNvSpPr txBox="1"/>
          <p:nvPr/>
        </p:nvSpPr>
        <p:spPr>
          <a:xfrm>
            <a:off x="793800" y="2052325"/>
            <a:ext cx="75564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 FixedLength 전문 처리 로직을 공통 라이브러리로 추상화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문자열 파싱 로직 작성 필요없이 사용 가능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전문을 객체처럼 다룰 수 있음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09" name="Google Shape;1309;p11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0" name="Google Shape;1310;p11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1" name="Google Shape;1311;p110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11"/>
          <p:cNvSpPr txBox="1"/>
          <p:nvPr/>
        </p:nvSpPr>
        <p:spPr>
          <a:xfrm>
            <a:off x="4106850" y="1216625"/>
            <a:ext cx="93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정리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17" name="Google Shape;131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11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19" name="Google Shape;1319;p111"/>
          <p:cNvSpPr txBox="1"/>
          <p:nvPr/>
        </p:nvSpPr>
        <p:spPr>
          <a:xfrm>
            <a:off x="793800" y="2052325"/>
            <a:ext cx="75564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 FixedLength 전문 처리 로직을 공통 라이브러리로 추상화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문자열 파싱 로직 작성 필요없이 사용 가능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전문을 객체처럼 다룰 수 있음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20" name="Google Shape;1320;p11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111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Google Shape;1322;p111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3" name="Google Shape;1323;p111"/>
          <p:cNvPicPr preferRelativeResize="0"/>
          <p:nvPr/>
        </p:nvPicPr>
        <p:blipFill rotWithShape="1">
          <a:blip r:embed="rId4">
            <a:alphaModFix amt="65000"/>
          </a:blip>
          <a:srcRect b="0" l="0" r="0" t="0"/>
          <a:stretch/>
        </p:blipFill>
        <p:spPr>
          <a:xfrm>
            <a:off x="152400" y="1349975"/>
            <a:ext cx="8839200" cy="32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5887" y="1019312"/>
            <a:ext cx="5097176" cy="386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12"/>
          <p:cNvSpPr txBox="1"/>
          <p:nvPr/>
        </p:nvSpPr>
        <p:spPr>
          <a:xfrm>
            <a:off x="4106850" y="1216625"/>
            <a:ext cx="93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정리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30" name="Google Shape;133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12"/>
          <p:cNvSpPr txBox="1"/>
          <p:nvPr/>
        </p:nvSpPr>
        <p:spPr>
          <a:xfrm>
            <a:off x="235975" y="265475"/>
            <a:ext cx="82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직렬화/역직렬화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Fixed Length 전문 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32" name="Google Shape;1332;p112"/>
          <p:cNvSpPr txBox="1"/>
          <p:nvPr/>
        </p:nvSpPr>
        <p:spPr>
          <a:xfrm>
            <a:off x="793800" y="2052325"/>
            <a:ext cx="75564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 FixedLength 전문 처리 로직을 공통 라이브러리로 추상화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문자열 파싱 로직 작성 필요없이 사용 가능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전문을 객체처럼 다룰 수 있음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33" name="Google Shape;1333;p11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4" name="Google Shape;1334;p112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5" name="Google Shape;1335;p112"/>
          <p:cNvCxnSpPr/>
          <p:nvPr/>
        </p:nvCxnSpPr>
        <p:spPr>
          <a:xfrm>
            <a:off x="294900" y="864275"/>
            <a:ext cx="4887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13"/>
          <p:cNvSpPr txBox="1"/>
          <p:nvPr/>
        </p:nvSpPr>
        <p:spPr>
          <a:xfrm>
            <a:off x="1124475" y="2190850"/>
            <a:ext cx="71574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rPr>
              <a:t>http client</a:t>
            </a:r>
            <a:endParaRPr b="1" i="0" sz="2500" u="none" cap="none" strike="noStrike">
              <a:solidFill>
                <a:srgbClr val="FFFF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41" name="Google Shape;1341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소개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075" y="416702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3879150" y="2844675"/>
            <a:ext cx="1385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👩‍💻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9675" y="2148777"/>
            <a:ext cx="1072025" cy="107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33"/>
          <p:cNvGrpSpPr/>
          <p:nvPr/>
        </p:nvGrpSpPr>
        <p:grpSpPr>
          <a:xfrm>
            <a:off x="4222801" y="1131702"/>
            <a:ext cx="698393" cy="1416138"/>
            <a:chOff x="3849325" y="1106375"/>
            <a:chExt cx="1445350" cy="2930749"/>
          </a:xfrm>
        </p:grpSpPr>
        <p:pic>
          <p:nvPicPr>
            <p:cNvPr id="195" name="Google Shape;195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49325" y="1106375"/>
              <a:ext cx="1445350" cy="293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37825" y="2257738"/>
              <a:ext cx="468350" cy="628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10325" y="2148787"/>
            <a:ext cx="1072026" cy="107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 rotWithShape="1">
          <a:blip r:embed="rId8">
            <a:alphaModFix amt="95000"/>
          </a:blip>
          <a:srcRect b="0" l="0" r="0" t="0"/>
          <a:stretch/>
        </p:blipFill>
        <p:spPr>
          <a:xfrm>
            <a:off x="152400" y="981800"/>
            <a:ext cx="8839200" cy="35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/>
        </p:nvSpPr>
        <p:spPr>
          <a:xfrm>
            <a:off x="1911475" y="2148774"/>
            <a:ext cx="57372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사내 Spring Boot Starter가 왜 필요했는지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은행의 어떤 기능을 어떻게 추상화해서 제공하는지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3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33"/>
          <p:cNvCxnSpPr/>
          <p:nvPr/>
        </p:nvCxnSpPr>
        <p:spPr>
          <a:xfrm>
            <a:off x="294900" y="864275"/>
            <a:ext cx="586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14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47" name="Google Shape;1347;p114"/>
          <p:cNvCxnSpPr/>
          <p:nvPr/>
        </p:nvCxnSpPr>
        <p:spPr>
          <a:xfrm>
            <a:off x="3247050" y="2699400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48" name="Google Shape;1348;p114"/>
          <p:cNvCxnSpPr/>
          <p:nvPr/>
        </p:nvCxnSpPr>
        <p:spPr>
          <a:xfrm>
            <a:off x="3247050" y="2950675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349" name="Google Shape;1349;p114"/>
          <p:cNvSpPr/>
          <p:nvPr/>
        </p:nvSpPr>
        <p:spPr>
          <a:xfrm>
            <a:off x="1511150" y="2396250"/>
            <a:ext cx="1135200" cy="10002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0" name="Google Shape;1350;p114"/>
          <p:cNvSpPr/>
          <p:nvPr/>
        </p:nvSpPr>
        <p:spPr>
          <a:xfrm>
            <a:off x="6497650" y="2344800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외부 api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1" name="Google Shape;1351;p114"/>
          <p:cNvSpPr/>
          <p:nvPr/>
        </p:nvSpPr>
        <p:spPr>
          <a:xfrm>
            <a:off x="3912888" y="2376750"/>
            <a:ext cx="1135200" cy="10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2" name="Google Shape;135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6634" y="2344800"/>
            <a:ext cx="907725" cy="9077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353" name="Google Shape;1353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4" name="Google Shape;1354;p114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5" name="Google Shape;1355;p114"/>
          <p:cNvSpPr/>
          <p:nvPr/>
        </p:nvSpPr>
        <p:spPr>
          <a:xfrm>
            <a:off x="3070100" y="1945850"/>
            <a:ext cx="1065900" cy="26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RestClient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6" name="Google Shape;1356;p114"/>
          <p:cNvSpPr/>
          <p:nvPr/>
        </p:nvSpPr>
        <p:spPr>
          <a:xfrm>
            <a:off x="4687175" y="1945838"/>
            <a:ext cx="1065900" cy="26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WebClient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57" name="Google Shape;1357;p114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8" name="Google Shape;1358;p114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9" name="Google Shape;1359;p114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15"/>
          <p:cNvSpPr txBox="1"/>
          <p:nvPr/>
        </p:nvSpPr>
        <p:spPr>
          <a:xfrm>
            <a:off x="3121863" y="1275688"/>
            <a:ext cx="305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공통설정 &amp; 부가기능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5" name="Google Shape;1365;p115"/>
          <p:cNvSpPr/>
          <p:nvPr/>
        </p:nvSpPr>
        <p:spPr>
          <a:xfrm>
            <a:off x="3116900" y="2193725"/>
            <a:ext cx="2846100" cy="1717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15"/>
          <p:cNvSpPr/>
          <p:nvPr/>
        </p:nvSpPr>
        <p:spPr>
          <a:xfrm>
            <a:off x="557550" y="2836500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7" name="Google Shape;1367;p115"/>
          <p:cNvSpPr/>
          <p:nvPr/>
        </p:nvSpPr>
        <p:spPr>
          <a:xfrm>
            <a:off x="7281075" y="2813300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사내 API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68" name="Google Shape;1368;p115"/>
          <p:cNvCxnSpPr/>
          <p:nvPr/>
        </p:nvCxnSpPr>
        <p:spPr>
          <a:xfrm>
            <a:off x="2124000" y="3109300"/>
            <a:ext cx="6960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69" name="Google Shape;1369;p115"/>
          <p:cNvCxnSpPr/>
          <p:nvPr/>
        </p:nvCxnSpPr>
        <p:spPr>
          <a:xfrm>
            <a:off x="6245313" y="3094850"/>
            <a:ext cx="6960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70" name="Google Shape;1370;p115"/>
          <p:cNvSpPr txBox="1"/>
          <p:nvPr/>
        </p:nvSpPr>
        <p:spPr>
          <a:xfrm>
            <a:off x="3583050" y="1886925"/>
            <a:ext cx="19914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추상화된 Client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71" name="Google Shape;137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8809" y="2498150"/>
            <a:ext cx="907725" cy="9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15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74" name="Google Shape;1374;p115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5" name="Google Shape;1375;p115"/>
          <p:cNvSpPr/>
          <p:nvPr/>
        </p:nvSpPr>
        <p:spPr>
          <a:xfrm>
            <a:off x="3250075" y="3581850"/>
            <a:ext cx="1065900" cy="26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RestClient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76" name="Google Shape;1376;p115"/>
          <p:cNvSpPr/>
          <p:nvPr/>
        </p:nvSpPr>
        <p:spPr>
          <a:xfrm>
            <a:off x="4821325" y="3581850"/>
            <a:ext cx="1065900" cy="26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WebClient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77" name="Google Shape;1377;p115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Google Shape;1378;p115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9" name="Google Shape;1379;p115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16"/>
          <p:cNvSpPr/>
          <p:nvPr/>
        </p:nvSpPr>
        <p:spPr>
          <a:xfrm>
            <a:off x="7281075" y="2813300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사내 API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85" name="Google Shape;1385;p116"/>
          <p:cNvCxnSpPr/>
          <p:nvPr/>
        </p:nvCxnSpPr>
        <p:spPr>
          <a:xfrm>
            <a:off x="2124000" y="3109300"/>
            <a:ext cx="6960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6" name="Google Shape;1386;p116"/>
          <p:cNvCxnSpPr/>
          <p:nvPr/>
        </p:nvCxnSpPr>
        <p:spPr>
          <a:xfrm>
            <a:off x="6245313" y="3094850"/>
            <a:ext cx="6960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87" name="Google Shape;1387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16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89" name="Google Shape;1389;p116"/>
          <p:cNvSpPr/>
          <p:nvPr/>
        </p:nvSpPr>
        <p:spPr>
          <a:xfrm>
            <a:off x="691900" y="2003475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A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0" name="Google Shape;1390;p116"/>
          <p:cNvSpPr/>
          <p:nvPr/>
        </p:nvSpPr>
        <p:spPr>
          <a:xfrm>
            <a:off x="691900" y="2771947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1" name="Google Shape;1391;p116"/>
          <p:cNvSpPr/>
          <p:nvPr/>
        </p:nvSpPr>
        <p:spPr>
          <a:xfrm>
            <a:off x="691900" y="3490972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C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92" name="Google Shape;1392;p116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3" name="Google Shape;1393;p116"/>
          <p:cNvSpPr txBox="1"/>
          <p:nvPr/>
        </p:nvSpPr>
        <p:spPr>
          <a:xfrm>
            <a:off x="3121863" y="1275688"/>
            <a:ext cx="305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공통설정 &amp; 부가기능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4" name="Google Shape;1394;p116"/>
          <p:cNvSpPr/>
          <p:nvPr/>
        </p:nvSpPr>
        <p:spPr>
          <a:xfrm>
            <a:off x="3116900" y="2193725"/>
            <a:ext cx="2846100" cy="1717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116"/>
          <p:cNvSpPr txBox="1"/>
          <p:nvPr/>
        </p:nvSpPr>
        <p:spPr>
          <a:xfrm>
            <a:off x="3583050" y="1886925"/>
            <a:ext cx="19914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추상화된 Client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96" name="Google Shape;1396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8809" y="2498150"/>
            <a:ext cx="907725" cy="9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16"/>
          <p:cNvSpPr/>
          <p:nvPr/>
        </p:nvSpPr>
        <p:spPr>
          <a:xfrm>
            <a:off x="3250075" y="3581850"/>
            <a:ext cx="1065900" cy="26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RestClient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8" name="Google Shape;1398;p116"/>
          <p:cNvSpPr/>
          <p:nvPr/>
        </p:nvSpPr>
        <p:spPr>
          <a:xfrm>
            <a:off x="4821325" y="3581850"/>
            <a:ext cx="1065900" cy="26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WebClient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99" name="Google Shape;1399;p116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0" name="Google Shape;1400;p116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1" name="Google Shape;1401;p116"/>
          <p:cNvSpPr txBox="1"/>
          <p:nvPr/>
        </p:nvSpPr>
        <p:spPr>
          <a:xfrm>
            <a:off x="6596400" y="4786500"/>
            <a:ext cx="254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 https://www.flaticon.com/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17"/>
          <p:cNvSpPr/>
          <p:nvPr/>
        </p:nvSpPr>
        <p:spPr>
          <a:xfrm>
            <a:off x="1568650" y="1507650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A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07" name="Google Shape;1407;p117"/>
          <p:cNvSpPr/>
          <p:nvPr/>
        </p:nvSpPr>
        <p:spPr>
          <a:xfrm>
            <a:off x="6555150" y="1983600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사내 api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08" name="Google Shape;1408;p117"/>
          <p:cNvSpPr/>
          <p:nvPr/>
        </p:nvSpPr>
        <p:spPr>
          <a:xfrm>
            <a:off x="1568650" y="2276122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09" name="Google Shape;1409;p117"/>
          <p:cNvSpPr/>
          <p:nvPr/>
        </p:nvSpPr>
        <p:spPr>
          <a:xfrm>
            <a:off x="1568650" y="2995147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C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10" name="Google Shape;1410;p117"/>
          <p:cNvCxnSpPr/>
          <p:nvPr/>
        </p:nvCxnSpPr>
        <p:spPr>
          <a:xfrm>
            <a:off x="2180525" y="3822350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11" name="Google Shape;1411;p117"/>
          <p:cNvSpPr txBox="1"/>
          <p:nvPr/>
        </p:nvSpPr>
        <p:spPr>
          <a:xfrm>
            <a:off x="3679838" y="1442175"/>
            <a:ext cx="171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요청 형식 ?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12" name="Google Shape;141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17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4" name="Google Shape;1414;p117"/>
          <p:cNvSpPr txBox="1"/>
          <p:nvPr/>
        </p:nvSpPr>
        <p:spPr>
          <a:xfrm>
            <a:off x="4005800" y="2179775"/>
            <a:ext cx="106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📝</a:t>
            </a:r>
            <a:endParaRPr b="0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5" name="Google Shape;1415;p117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6" name="Google Shape;1416;p117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7" name="Google Shape;1417;p117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18"/>
          <p:cNvSpPr/>
          <p:nvPr/>
        </p:nvSpPr>
        <p:spPr>
          <a:xfrm>
            <a:off x="1583325" y="2020525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A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3" name="Google Shape;1423;p118"/>
          <p:cNvSpPr/>
          <p:nvPr/>
        </p:nvSpPr>
        <p:spPr>
          <a:xfrm>
            <a:off x="6569825" y="2496475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사내 api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4" name="Google Shape;1424;p118"/>
          <p:cNvSpPr/>
          <p:nvPr/>
        </p:nvSpPr>
        <p:spPr>
          <a:xfrm>
            <a:off x="1583325" y="2788997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B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5" name="Google Shape;1425;p118"/>
          <p:cNvSpPr/>
          <p:nvPr/>
        </p:nvSpPr>
        <p:spPr>
          <a:xfrm>
            <a:off x="1583325" y="3508022"/>
            <a:ext cx="1135200" cy="5694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C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6" name="Google Shape;1426;p118"/>
          <p:cNvSpPr txBox="1"/>
          <p:nvPr/>
        </p:nvSpPr>
        <p:spPr>
          <a:xfrm>
            <a:off x="3138001" y="1031875"/>
            <a:ext cx="286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http client 종류 ?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7" name="Google Shape;1427;p118"/>
          <p:cNvSpPr/>
          <p:nvPr/>
        </p:nvSpPr>
        <p:spPr>
          <a:xfrm>
            <a:off x="3712825" y="2020525"/>
            <a:ext cx="1862700" cy="56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RestClient</a:t>
            </a:r>
            <a:endParaRPr b="1" i="0" sz="15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8" name="Google Shape;1428;p118"/>
          <p:cNvSpPr/>
          <p:nvPr/>
        </p:nvSpPr>
        <p:spPr>
          <a:xfrm>
            <a:off x="3712825" y="2743825"/>
            <a:ext cx="1862700" cy="56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WebClient</a:t>
            </a:r>
            <a:endParaRPr b="1" i="0" sz="14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9" name="Google Shape;1429;p118"/>
          <p:cNvSpPr/>
          <p:nvPr/>
        </p:nvSpPr>
        <p:spPr>
          <a:xfrm>
            <a:off x="3712825" y="3467125"/>
            <a:ext cx="1862700" cy="56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RestTemplate</a:t>
            </a:r>
            <a:endParaRPr b="1" i="0" sz="14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30" name="Google Shape;1430;p118"/>
          <p:cNvCxnSpPr/>
          <p:nvPr/>
        </p:nvCxnSpPr>
        <p:spPr>
          <a:xfrm>
            <a:off x="2867675" y="2302075"/>
            <a:ext cx="6960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1" name="Google Shape;1431;p118"/>
          <p:cNvCxnSpPr/>
          <p:nvPr/>
        </p:nvCxnSpPr>
        <p:spPr>
          <a:xfrm>
            <a:off x="2867675" y="3070550"/>
            <a:ext cx="6960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2" name="Google Shape;1432;p118"/>
          <p:cNvCxnSpPr/>
          <p:nvPr/>
        </p:nvCxnSpPr>
        <p:spPr>
          <a:xfrm>
            <a:off x="2867675" y="3746175"/>
            <a:ext cx="6960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3" name="Google Shape;1433;p118"/>
          <p:cNvCxnSpPr/>
          <p:nvPr/>
        </p:nvCxnSpPr>
        <p:spPr>
          <a:xfrm>
            <a:off x="5724675" y="3025375"/>
            <a:ext cx="6960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34" name="Google Shape;143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18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36" name="Google Shape;1436;p118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7" name="Google Shape;1437;p118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8" name="Google Shape;1438;p118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19"/>
          <p:cNvSpPr txBox="1"/>
          <p:nvPr/>
        </p:nvSpPr>
        <p:spPr>
          <a:xfrm>
            <a:off x="624000" y="1476750"/>
            <a:ext cx="82251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공통 설정 외에 요청 전/후에 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부가적인 로직이 들어가야한다면..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4" name="Google Shape;1444;p119"/>
          <p:cNvSpPr txBox="1"/>
          <p:nvPr/>
        </p:nvSpPr>
        <p:spPr>
          <a:xfrm>
            <a:off x="3923100" y="2571750"/>
            <a:ext cx="129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ko" sz="8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🤔</a:t>
            </a:r>
            <a:endParaRPr b="0" i="0" sz="8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45" name="Google Shape;1445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119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47" name="Google Shape;1447;p119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8" name="Google Shape;1448;p119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9" name="Google Shape;1449;p119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20"/>
          <p:cNvSpPr txBox="1"/>
          <p:nvPr/>
        </p:nvSpPr>
        <p:spPr>
          <a:xfrm>
            <a:off x="624000" y="1416425"/>
            <a:ext cx="8225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확장 포인트를 제공</a:t>
            </a:r>
            <a:endParaRPr b="1" i="0" sz="2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55" name="Google Shape;1455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20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57" name="Google Shape;1457;p120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58" name="Google Shape;1458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4100" y="2360575"/>
            <a:ext cx="1569275" cy="215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9" name="Google Shape;1459;p120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0" name="Google Shape;1460;p120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1" name="Google Shape;1461;p120"/>
          <p:cNvSpPr txBox="1"/>
          <p:nvPr/>
        </p:nvSpPr>
        <p:spPr>
          <a:xfrm>
            <a:off x="5234000" y="4786500"/>
            <a:ext cx="4253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1000" u="none" cap="none" strike="noStrike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image ref:https://m.blog.naver.com/hyl2922/222322414775</a:t>
            </a:r>
            <a:endParaRPr b="1" i="0" sz="1000" u="none" cap="none" strike="noStrike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21"/>
          <p:cNvSpPr txBox="1"/>
          <p:nvPr/>
        </p:nvSpPr>
        <p:spPr>
          <a:xfrm>
            <a:off x="294900" y="1005638"/>
            <a:ext cx="7094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펀드를 투자하기 위해서는?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코어뱅킹의 입출금통장에서 돈을 출금해야 한다.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67" name="Google Shape;1467;p121"/>
          <p:cNvCxnSpPr/>
          <p:nvPr/>
        </p:nvCxnSpPr>
        <p:spPr>
          <a:xfrm>
            <a:off x="3283975" y="3066175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8" name="Google Shape;1468;p121"/>
          <p:cNvCxnSpPr/>
          <p:nvPr/>
        </p:nvCxnSpPr>
        <p:spPr>
          <a:xfrm>
            <a:off x="3283975" y="3317450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pic>
        <p:nvPicPr>
          <p:cNvPr id="1469" name="Google Shape;1469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030" y="1005638"/>
            <a:ext cx="569400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21"/>
          <p:cNvSpPr/>
          <p:nvPr/>
        </p:nvSpPr>
        <p:spPr>
          <a:xfrm>
            <a:off x="1560900" y="2711575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</a:t>
            </a:r>
            <a:r>
              <a:rPr b="1"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계좌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1" name="Google Shape;1471;p121"/>
          <p:cNvSpPr/>
          <p:nvPr/>
        </p:nvSpPr>
        <p:spPr>
          <a:xfrm>
            <a:off x="6534575" y="2711575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입출금통장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2" name="Google Shape;1472;p121"/>
          <p:cNvSpPr/>
          <p:nvPr/>
        </p:nvSpPr>
        <p:spPr>
          <a:xfrm>
            <a:off x="1793863" y="2574313"/>
            <a:ext cx="669276" cy="19828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NEW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3" name="Google Shape;1473;p121"/>
          <p:cNvSpPr txBox="1"/>
          <p:nvPr/>
        </p:nvSpPr>
        <p:spPr>
          <a:xfrm>
            <a:off x="3384873" y="2430950"/>
            <a:ext cx="261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1,000원 출금할게요.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4" name="Google Shape;1474;p121"/>
          <p:cNvSpPr txBox="1"/>
          <p:nvPr/>
        </p:nvSpPr>
        <p:spPr>
          <a:xfrm>
            <a:off x="3681437" y="3456788"/>
            <a:ext cx="18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네 가져가세요.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75" name="Google Shape;1475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21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77" name="Google Shape;1477;p121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8" name="Google Shape;1478;p121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22"/>
          <p:cNvSpPr txBox="1"/>
          <p:nvPr/>
        </p:nvSpPr>
        <p:spPr>
          <a:xfrm>
            <a:off x="294900" y="1005638"/>
            <a:ext cx="7094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펀드를 투자하기 위해서는?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코어뱅킹의 입출금통장에서 돈을 출금해야 한다.</a:t>
            </a:r>
            <a:endParaRPr b="1" i="0" sz="2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84" name="Google Shape;1484;p122"/>
          <p:cNvCxnSpPr/>
          <p:nvPr/>
        </p:nvCxnSpPr>
        <p:spPr>
          <a:xfrm>
            <a:off x="3283975" y="3066175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5" name="Google Shape;1485;p122"/>
          <p:cNvCxnSpPr/>
          <p:nvPr/>
        </p:nvCxnSpPr>
        <p:spPr>
          <a:xfrm>
            <a:off x="3283975" y="3317450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pic>
        <p:nvPicPr>
          <p:cNvPr id="1486" name="Google Shape;1486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030" y="1005638"/>
            <a:ext cx="569400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22"/>
          <p:cNvSpPr/>
          <p:nvPr/>
        </p:nvSpPr>
        <p:spPr>
          <a:xfrm>
            <a:off x="1560900" y="2711575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</a:t>
            </a:r>
            <a:r>
              <a:rPr b="1"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계좌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8" name="Google Shape;1488;p122"/>
          <p:cNvSpPr/>
          <p:nvPr/>
        </p:nvSpPr>
        <p:spPr>
          <a:xfrm>
            <a:off x="6534575" y="2711575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입출금통장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9" name="Google Shape;1489;p122"/>
          <p:cNvSpPr/>
          <p:nvPr/>
        </p:nvSpPr>
        <p:spPr>
          <a:xfrm>
            <a:off x="1793863" y="2574313"/>
            <a:ext cx="669276" cy="19828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NEW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0" name="Google Shape;1490;p122"/>
          <p:cNvSpPr txBox="1"/>
          <p:nvPr/>
        </p:nvSpPr>
        <p:spPr>
          <a:xfrm>
            <a:off x="3384873" y="2430950"/>
            <a:ext cx="261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1,000원 출금할게요.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1" name="Google Shape;1491;p122"/>
          <p:cNvSpPr txBox="1"/>
          <p:nvPr/>
        </p:nvSpPr>
        <p:spPr>
          <a:xfrm>
            <a:off x="3681437" y="3456788"/>
            <a:ext cx="18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네 가져가세요.</a:t>
            </a:r>
            <a:endParaRPr b="1" i="0" sz="2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92" name="Google Shape;1492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122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94" name="Google Shape;1494;p122"/>
          <p:cNvCxnSpPr/>
          <p:nvPr/>
        </p:nvCxnSpPr>
        <p:spPr>
          <a:xfrm rot="10800000">
            <a:off x="2837775" y="1226850"/>
            <a:ext cx="3369900" cy="305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5" name="Google Shape;1495;p122"/>
          <p:cNvCxnSpPr/>
          <p:nvPr/>
        </p:nvCxnSpPr>
        <p:spPr>
          <a:xfrm flipH="1">
            <a:off x="2616200" y="1152850"/>
            <a:ext cx="3561900" cy="313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6" name="Google Shape;1496;p122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7" name="Google Shape;1497;p122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2" name="Google Shape;1502;p123"/>
          <p:cNvCxnSpPr/>
          <p:nvPr/>
        </p:nvCxnSpPr>
        <p:spPr>
          <a:xfrm>
            <a:off x="3062275" y="2524051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3" name="Google Shape;1503;p123"/>
          <p:cNvCxnSpPr/>
          <p:nvPr/>
        </p:nvCxnSpPr>
        <p:spPr>
          <a:xfrm>
            <a:off x="3062275" y="2775326"/>
            <a:ext cx="2409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504" name="Google Shape;1504;p123"/>
          <p:cNvSpPr/>
          <p:nvPr/>
        </p:nvSpPr>
        <p:spPr>
          <a:xfrm>
            <a:off x="1481475" y="2169463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펀드 </a:t>
            </a:r>
            <a:r>
              <a:rPr b="1"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계좌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5" name="Google Shape;1505;p123"/>
          <p:cNvSpPr/>
          <p:nvPr/>
        </p:nvSpPr>
        <p:spPr>
          <a:xfrm>
            <a:off x="6194875" y="2113363"/>
            <a:ext cx="1135200" cy="1064100"/>
          </a:xfrm>
          <a:prstGeom prst="rect">
            <a:avLst/>
          </a:prstGeom>
          <a:solidFill>
            <a:srgbClr val="22222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입출금통장</a:t>
            </a:r>
            <a:endParaRPr b="1" i="0" sz="16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6" name="Google Shape;1506;p123"/>
          <p:cNvSpPr txBox="1"/>
          <p:nvPr/>
        </p:nvSpPr>
        <p:spPr>
          <a:xfrm>
            <a:off x="2928000" y="1009250"/>
            <a:ext cx="3288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거래가 가능한 부서인지 검증</a:t>
            </a:r>
            <a:endParaRPr b="1" i="0" sz="14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거래가 가능한 직원인지 검증</a:t>
            </a:r>
            <a:endParaRPr b="1" i="0" sz="14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거래 관련 증적을 펀드시스템에 저장</a:t>
            </a:r>
            <a:endParaRPr b="1" i="0" sz="14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4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1,000원 출금 요청</a:t>
            </a:r>
            <a:endParaRPr b="1" i="0" sz="14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07" name="Google Shape;150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25" y="420175"/>
            <a:ext cx="1569275" cy="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123"/>
          <p:cNvSpPr txBox="1"/>
          <p:nvPr/>
        </p:nvSpPr>
        <p:spPr>
          <a:xfrm>
            <a:off x="235975" y="265475"/>
            <a:ext cx="70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2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http client </a:t>
            </a:r>
            <a:r>
              <a:rPr b="1" i="0" lang="ko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통신 추상화 제공</a:t>
            </a:r>
            <a:endParaRPr b="1" i="0" sz="15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09" name="Google Shape;1509;p123"/>
          <p:cNvCxnSpPr/>
          <p:nvPr/>
        </p:nvCxnSpPr>
        <p:spPr>
          <a:xfrm>
            <a:off x="294900" y="864275"/>
            <a:ext cx="8567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0" name="Google Shape;1510;p123"/>
          <p:cNvSpPr txBox="1"/>
          <p:nvPr/>
        </p:nvSpPr>
        <p:spPr>
          <a:xfrm>
            <a:off x="2928000" y="3122350"/>
            <a:ext cx="3683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1,000원 출금 완료 응답</a:t>
            </a:r>
            <a:endParaRPr b="1" i="0" sz="15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✅ 완료 거래 증적을 펀드시스템에 저장</a:t>
            </a:r>
            <a:endParaRPr b="1" i="0" sz="1500" u="none" cap="none" strike="noStrike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11" name="Google Shape;1511;p123"/>
          <p:cNvCxnSpPr/>
          <p:nvPr/>
        </p:nvCxnSpPr>
        <p:spPr>
          <a:xfrm>
            <a:off x="294900" y="869400"/>
            <a:ext cx="85677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2" name="Google Shape;1512;p123"/>
          <p:cNvCxnSpPr/>
          <p:nvPr/>
        </p:nvCxnSpPr>
        <p:spPr>
          <a:xfrm>
            <a:off x="294900" y="869400"/>
            <a:ext cx="5897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